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1" r:id="rId2"/>
    <p:sldId id="285" r:id="rId3"/>
    <p:sldId id="262" r:id="rId4"/>
    <p:sldId id="264" r:id="rId5"/>
    <p:sldId id="286" r:id="rId6"/>
    <p:sldId id="276" r:id="rId7"/>
    <p:sldId id="265" r:id="rId8"/>
    <p:sldId id="287" r:id="rId9"/>
    <p:sldId id="289" r:id="rId10"/>
    <p:sldId id="268" r:id="rId11"/>
    <p:sldId id="277" r:id="rId12"/>
    <p:sldId id="278" r:id="rId13"/>
    <p:sldId id="279" r:id="rId14"/>
    <p:sldId id="280" r:id="rId15"/>
    <p:sldId id="275" r:id="rId16"/>
    <p:sldId id="267" r:id="rId17"/>
    <p:sldId id="284" r:id="rId18"/>
    <p:sldId id="270" r:id="rId19"/>
    <p:sldId id="271" r:id="rId20"/>
    <p:sldId id="272" r:id="rId21"/>
    <p:sldId id="273" r:id="rId22"/>
    <p:sldId id="28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9" autoAdjust="0"/>
    <p:restoredTop sz="94586" autoAdjust="0"/>
  </p:normalViewPr>
  <p:slideViewPr>
    <p:cSldViewPr>
      <p:cViewPr>
        <p:scale>
          <a:sx n="78" d="100"/>
          <a:sy n="78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37D26-F930-4D91-A700-B130C21E2F1B}" type="datetimeFigureOut">
              <a:rPr lang="cs-CZ" smtClean="0"/>
              <a:pPr/>
              <a:t>11.5.2012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2EE41-64FD-46FE-8640-F67ECE98C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EE41-64FD-46FE-8640-F67ECE98C269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C47-C134-41A5-BB00-C312B0B725AB}" type="datetimeFigureOut">
              <a:rPr lang="cs-CZ" smtClean="0"/>
              <a:pPr/>
              <a:t>11.5.2012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642-EF8D-4A1C-B15B-BF4E03D5C6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C47-C134-41A5-BB00-C312B0B725AB}" type="datetimeFigureOut">
              <a:rPr lang="cs-CZ" smtClean="0"/>
              <a:pPr/>
              <a:t>11.5.2012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642-EF8D-4A1C-B15B-BF4E03D5C6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EEC93C47-C134-41A5-BB00-C312B0B725AB}" type="datetimeFigureOut">
              <a:rPr lang="cs-CZ" smtClean="0"/>
              <a:pPr/>
              <a:t>11.5.2012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642-EF8D-4A1C-B15B-BF4E03D5C62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C47-C134-41A5-BB00-C312B0B725AB}" type="datetimeFigureOut">
              <a:rPr lang="cs-CZ" smtClean="0"/>
              <a:pPr/>
              <a:t>11.5.2012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642-EF8D-4A1C-B15B-BF4E03D5C62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C47-C134-41A5-BB00-C312B0B725AB}" type="datetimeFigureOut">
              <a:rPr lang="cs-CZ" smtClean="0"/>
              <a:pPr/>
              <a:t>11.5.2012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642-EF8D-4A1C-B15B-BF4E03D5C62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C47-C134-41A5-BB00-C312B0B725AB}" type="datetimeFigureOut">
              <a:rPr lang="cs-CZ" smtClean="0"/>
              <a:pPr/>
              <a:t>11.5.2012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642-EF8D-4A1C-B15B-BF4E03D5C6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C47-C134-41A5-BB00-C312B0B725AB}" type="datetimeFigureOut">
              <a:rPr lang="cs-CZ" smtClean="0"/>
              <a:pPr/>
              <a:t>11.5.2012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642-EF8D-4A1C-B15B-BF4E03D5C6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C47-C134-41A5-BB00-C312B0B725AB}" type="datetimeFigureOut">
              <a:rPr lang="cs-CZ" smtClean="0"/>
              <a:pPr/>
              <a:t>11.5.2012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642-EF8D-4A1C-B15B-BF4E03D5C6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C47-C134-41A5-BB00-C312B0B725AB}" type="datetimeFigureOut">
              <a:rPr lang="cs-CZ" smtClean="0"/>
              <a:pPr/>
              <a:t>11.5.2012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642-EF8D-4A1C-B15B-BF4E03D5C62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C47-C134-41A5-BB00-C312B0B725AB}" type="datetimeFigureOut">
              <a:rPr lang="cs-CZ" smtClean="0"/>
              <a:pPr/>
              <a:t>11.5.2012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642-EF8D-4A1C-B15B-BF4E03D5C62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C47-C134-41A5-BB00-C312B0B725AB}" type="datetimeFigureOut">
              <a:rPr lang="cs-CZ" smtClean="0"/>
              <a:pPr/>
              <a:t>11.5.2012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642-EF8D-4A1C-B15B-BF4E03D5C62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2"/>
            </a:gs>
            <a:gs pos="89000">
              <a:schemeClr val="bg2">
                <a:lumMod val="40000"/>
                <a:lumOff val="60000"/>
                <a:alpha val="92000"/>
              </a:schemeClr>
            </a:gs>
            <a:gs pos="58000">
              <a:srgbClr val="FFC000">
                <a:alpha val="56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EEC93C47-C134-41A5-BB00-C312B0B725AB}" type="datetimeFigureOut">
              <a:rPr lang="cs-CZ" smtClean="0"/>
              <a:pPr/>
              <a:t>11.5.2012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2CED0642-EF8D-4A1C-B15B-BF4E03D5C6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2656"/>
            <a:ext cx="3070905" cy="28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539552" y="5013176"/>
            <a:ext cx="7924800" cy="14700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30. května 2012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LeaderFEST</a:t>
            </a:r>
            <a:r>
              <a:rPr lang="cs-CZ" sz="28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2012 Levoča</a:t>
            </a:r>
            <a:endParaRPr lang="cs-CZ" sz="2800" b="1" dirty="0">
              <a:solidFill>
                <a:schemeClr val="bg1"/>
              </a:solidFill>
              <a:effectLst>
                <a:glow rad="101600">
                  <a:schemeClr val="tx2">
                    <a:lumMod val="5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Bc. Vendula Pírková – regionální koordinátorka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4664"/>
            <a:ext cx="2376263" cy="11513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899592" y="3573016"/>
            <a:ext cx="7488832" cy="1308050"/>
          </a:xfrm>
          <a:prstGeom prst="rect">
            <a:avLst/>
          </a:prstGeom>
          <a:effectLst>
            <a:outerShdw blurRad="38100" dist="25400" dir="5400000" algn="br" rotWithShape="0">
              <a:srgbClr val="000000">
                <a:alpha val="0"/>
              </a:srgbClr>
            </a:outerShdw>
            <a:softEdge rad="635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„HANÁ regionální produkt</a:t>
            </a:r>
            <a:r>
              <a:rPr lang="cs-CZ" sz="36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®</a:t>
            </a:r>
            <a:r>
              <a:rPr lang="cs-CZ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“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18" y="404664"/>
            <a:ext cx="21486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20688" y="18864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600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</a:t>
            </a:r>
            <a:r>
              <a:rPr lang="cs-CZ" sz="4000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  </a:t>
            </a:r>
            <a:r>
              <a:rPr lang="cs-CZ" sz="4300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Finance 2012</a:t>
            </a:r>
            <a:endParaRPr lang="cs-CZ" sz="4300" dirty="0">
              <a:effectLst>
                <a:glow rad="101600">
                  <a:schemeClr val="tx2">
                    <a:lumMod val="5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24"/>
            <a:ext cx="1403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0160" cy="13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04670"/>
            <a:ext cx="1403648" cy="68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" name="Zástupný symbol pro obsah 3"/>
          <p:cNvSpPr txBox="1">
            <a:spLocks/>
          </p:cNvSpPr>
          <p:nvPr/>
        </p:nvSpPr>
        <p:spPr>
          <a:xfrm>
            <a:off x="827584" y="1628800"/>
            <a:ext cx="7632848" cy="43924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  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150000"/>
              <a:buFont typeface="Arial" pitchFamily="34" charset="0"/>
              <a:buChar char="•"/>
            </a:pPr>
            <a:r>
              <a:rPr lang="cs-CZ" sz="2000" b="1" dirty="0" smtClean="0">
                <a:latin typeface="Calibri" pitchFamily="34" charset="0"/>
              </a:rPr>
              <a:t>NEREZ – PRV / Projekty spolupráce,  Nová  energie pro regionální značku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150000"/>
              <a:buFont typeface="Arial" pitchFamily="34" charset="0"/>
              <a:buChar char="•"/>
            </a:pPr>
            <a:r>
              <a:rPr lang="cs-CZ" sz="2000" b="1" dirty="0" smtClean="0">
                <a:latin typeface="Calibri" pitchFamily="34" charset="0"/>
              </a:rPr>
              <a:t>VYPOK </a:t>
            </a:r>
            <a:r>
              <a:rPr lang="cs-CZ" sz="2000" b="1" dirty="0" smtClean="0">
                <a:latin typeface="Calibri" pitchFamily="34" charset="0"/>
              </a:rPr>
              <a:t>– významný projekt Olomouckého kraje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150000"/>
            </a:pPr>
            <a:r>
              <a:rPr lang="cs-CZ" sz="2000" b="1" dirty="0" smtClean="0">
                <a:latin typeface="Calibri" pitchFamily="34" charset="0"/>
              </a:rPr>
              <a:t>		</a:t>
            </a:r>
            <a:r>
              <a:rPr lang="cs-CZ" sz="2000" b="1" dirty="0" smtClean="0">
                <a:latin typeface="Calibri" pitchFamily="34" charset="0"/>
              </a:rPr>
              <a:t>	(Zapojení MAS z území Hané)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lang="cs-CZ" sz="2000" b="1" dirty="0" smtClean="0">
                <a:latin typeface="Calibri" pitchFamily="34" charset="0"/>
              </a:rPr>
              <a:t>Registrační </a:t>
            </a:r>
            <a:r>
              <a:rPr lang="cs-CZ" sz="2000" b="1" dirty="0" smtClean="0">
                <a:latin typeface="Calibri" pitchFamily="34" charset="0"/>
              </a:rPr>
              <a:t>poplatek (2 roky):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2"/>
              </a:buClr>
              <a:buSzPct val="150000"/>
              <a:buFontTx/>
              <a:buChar char="-"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Výrobky: 1 500,- Kč (opakovaně 1 000,- Kč)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marL="1714500" lvl="3" indent="-342900" algn="just">
              <a:spcBef>
                <a:spcPct val="20000"/>
              </a:spcBef>
              <a:buClr>
                <a:schemeClr val="tx2"/>
              </a:buClr>
              <a:buSzPct val="150000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ertifikát platí po dobu 2 let od data vystavení.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50000"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150000"/>
              <a:buFont typeface="Arial" pitchFamily="34" charset="0"/>
              <a:buChar char="•"/>
            </a:pPr>
            <a:r>
              <a:rPr lang="cs-CZ" sz="2000" b="1" dirty="0" smtClean="0">
                <a:latin typeface="Calibri" pitchFamily="34" charset="0"/>
              </a:rPr>
              <a:t>Roční poplatek za užívání značky (částečné pokrytí nákladů na propagaci)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2"/>
              </a:buClr>
              <a:buSzPct val="150000"/>
              <a:buFontTx/>
              <a:buChar char="-"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Drobní živnostníci (OSVČ): 1 000,- Kč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2"/>
              </a:buClr>
              <a:buSzPct val="150000"/>
              <a:buFontTx/>
              <a:buChar char="-"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Firmy s méně než 10 zaměstnanci nebo NO: 2 000,- Kč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2"/>
              </a:buClr>
              <a:buSzPct val="150000"/>
              <a:buFontTx/>
              <a:buChar char="-"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Firmy s 10 a více zaměstnanci: 5 000,- Kč</a:t>
            </a:r>
          </a:p>
        </p:txBody>
      </p:sp>
      <p:sp>
        <p:nvSpPr>
          <p:cNvPr id="29" name="Zástupný symbol pro obsah 6"/>
          <p:cNvSpPr txBox="1">
            <a:spLocks/>
          </p:cNvSpPr>
          <p:nvPr/>
        </p:nvSpPr>
        <p:spPr>
          <a:xfrm>
            <a:off x="1043608" y="4869160"/>
            <a:ext cx="7056784" cy="14127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1929"/>
            <a:ext cx="1619671" cy="784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7247"/>
            <a:ext cx="1368152" cy="7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cs-CZ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	  Aktivity – 2011</a:t>
            </a:r>
            <a:endParaRPr lang="cs-CZ" dirty="0"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0160" cy="13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1628800"/>
            <a:ext cx="6372200" cy="48245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400" b="1" dirty="0" smtClean="0">
                <a:latin typeface="Calibri" pitchFamily="34" charset="0"/>
              </a:rPr>
              <a:t>CERTIFIKACE</a:t>
            </a:r>
          </a:p>
          <a:p>
            <a:pPr marL="1200150" lvl="2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200" dirty="0" smtClean="0">
                <a:latin typeface="Calibri" pitchFamily="34" charset="0"/>
              </a:rPr>
              <a:t>duben 2011 – 8 výrobců</a:t>
            </a: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200" dirty="0" smtClean="0">
                <a:latin typeface="Calibri" pitchFamily="34" charset="0"/>
              </a:rPr>
              <a:t>červen 2011 – 11 výrobců</a:t>
            </a: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200" dirty="0" smtClean="0">
                <a:latin typeface="Calibri" pitchFamily="34" charset="0"/>
              </a:rPr>
              <a:t>listopad 2011 – 8 výrobců</a:t>
            </a:r>
          </a:p>
          <a:p>
            <a:pPr marL="742950" lvl="1" indent="-285750">
              <a:spcBef>
                <a:spcPct val="20000"/>
              </a:spcBef>
              <a:buClr>
                <a:srgbClr val="0536B3">
                  <a:lumMod val="75000"/>
                </a:srgbClr>
              </a:buClr>
              <a:buSzPct val="120000"/>
              <a:buFontTx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Hanácké farmářské trhy v Litovli 					a řemeslný jarmark</a:t>
            </a: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200" dirty="0" smtClean="0">
                <a:latin typeface="Calibri" pitchFamily="34" charset="0"/>
              </a:rPr>
              <a:t>10.9. – Litovelské slavnosti</a:t>
            </a: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200" dirty="0" smtClean="0">
                <a:latin typeface="Calibri" pitchFamily="34" charset="0"/>
              </a:rPr>
              <a:t>7.10. – Folklorní odpoledne </a:t>
            </a: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200" dirty="0" smtClean="0">
                <a:latin typeface="Calibri" pitchFamily="34" charset="0"/>
              </a:rPr>
              <a:t>16.12. – Zabíjačka Na Vostro</a:t>
            </a:r>
          </a:p>
          <a:p>
            <a:pPr marL="742950" lvl="1" indent="-285750">
              <a:spcBef>
                <a:spcPct val="20000"/>
              </a:spcBef>
              <a:buClr>
                <a:srgbClr val="0536B3">
                  <a:lumMod val="75000"/>
                </a:srgbClr>
              </a:buClr>
              <a:buSzPct val="120000"/>
              <a:buFontTx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Otevřen obchůdek v Olomouci 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(ul. Úzká)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		„To pravé z Hané i odjinud…“</a:t>
            </a:r>
          </a:p>
          <a:p>
            <a:pPr marL="742950" lvl="1" indent="-285750">
              <a:spcBef>
                <a:spcPct val="20000"/>
              </a:spcBef>
              <a:buClr>
                <a:srgbClr val="0536B3">
                  <a:lumMod val="75000"/>
                </a:srgbClr>
              </a:buClr>
              <a:buSzPct val="120000"/>
              <a:buFontTx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Noviny Doma na Hané</a:t>
            </a:r>
          </a:p>
          <a:p>
            <a:pPr marL="1200150" lvl="2" indent="-285750">
              <a:buClr>
                <a:srgbClr val="0536B3">
                  <a:lumMod val="75000"/>
                </a:srgbClr>
              </a:buClr>
              <a:buSzPct val="70000"/>
              <a:buFontTx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Zima 2011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536B3">
                  <a:lumMod val="75000"/>
                </a:srgbClr>
              </a:buClr>
              <a:buSzPct val="120000"/>
              <a:buFontTx/>
              <a:buChar char="•"/>
            </a:pPr>
            <a:endParaRPr lang="cs-CZ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0536B3">
                  <a:lumMod val="75000"/>
                </a:srgbClr>
              </a:buClr>
              <a:buSzPct val="120000"/>
            </a:pP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</a:pPr>
            <a:endParaRPr lang="cs-CZ" sz="2400" dirty="0" smtClean="0">
              <a:latin typeface="Calibri" pitchFamily="34" charset="0"/>
            </a:endParaRP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</a:pPr>
            <a:endParaRPr lang="cs-CZ" sz="2400" dirty="0" smtClean="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t="7841"/>
          <a:stretch>
            <a:fillRect/>
          </a:stretch>
        </p:blipFill>
        <p:spPr bwMode="auto">
          <a:xfrm>
            <a:off x="6516216" y="1556792"/>
            <a:ext cx="246503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avá složená závorka 7"/>
          <p:cNvSpPr/>
          <p:nvPr/>
        </p:nvSpPr>
        <p:spPr>
          <a:xfrm>
            <a:off x="4283968" y="2132856"/>
            <a:ext cx="216024" cy="7200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572000" y="2083495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dnes celkem </a:t>
            </a:r>
            <a:r>
              <a:rPr lang="cs-CZ" sz="2400" b="1" dirty="0" smtClean="0">
                <a:solidFill>
                  <a:srgbClr val="000000"/>
                </a:solidFill>
                <a:effectLst>
                  <a:glow rad="63500">
                    <a:srgbClr val="E4A81B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27 výrobců</a:t>
            </a:r>
            <a:endParaRPr lang="cs-CZ" sz="3200" b="1" dirty="0" smtClean="0">
              <a:solidFill>
                <a:srgbClr val="000000"/>
              </a:solidFill>
              <a:effectLst>
                <a:glow rad="63500">
                  <a:srgbClr val="E4A81B">
                    <a:satMod val="175000"/>
                    <a:alpha val="40000"/>
                  </a:srgbClr>
                </a:glow>
              </a:effectLst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797152"/>
            <a:ext cx="3070845" cy="197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104670"/>
            <a:ext cx="1403648" cy="68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1929"/>
            <a:ext cx="1619671" cy="784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57247"/>
            <a:ext cx="1368152" cy="7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cs-CZ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	  Aktivity – 2011</a:t>
            </a:r>
            <a:endParaRPr lang="cs-CZ" dirty="0"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0160" cy="13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1628800"/>
            <a:ext cx="8964488" cy="4497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itchFamily="34" charset="0"/>
              </a:rPr>
              <a:t>Další propagační akce v roce 2011</a:t>
            </a:r>
          </a:p>
          <a:p>
            <a:pPr marL="742950" lvl="1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000" dirty="0">
                <a:latin typeface="Calibri" pitchFamily="34" charset="0"/>
              </a:rPr>
              <a:t>22.4</a:t>
            </a:r>
            <a:r>
              <a:rPr lang="cs-CZ" sz="2000" dirty="0" smtClean="0">
                <a:latin typeface="Calibri" pitchFamily="34" charset="0"/>
              </a:rPr>
              <a:t>. - </a:t>
            </a:r>
            <a:r>
              <a:rPr lang="cs-CZ" sz="2000" dirty="0">
                <a:latin typeface="Calibri" pitchFamily="34" charset="0"/>
              </a:rPr>
              <a:t>Velikonoční Farmářské trhy v Olomouci</a:t>
            </a:r>
          </a:p>
          <a:p>
            <a:pPr marL="742950" lvl="1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000" dirty="0" smtClean="0">
                <a:latin typeface="Calibri" pitchFamily="34" charset="0"/>
              </a:rPr>
              <a:t>1.5. – EKO jarmark </a:t>
            </a:r>
            <a:r>
              <a:rPr lang="cs-CZ" sz="2000" dirty="0">
                <a:latin typeface="Calibri" pitchFamily="34" charset="0"/>
              </a:rPr>
              <a:t>2011, Olomouc</a:t>
            </a:r>
          </a:p>
          <a:p>
            <a:pPr marL="742950" lvl="1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000" dirty="0">
                <a:latin typeface="Calibri" pitchFamily="34" charset="0"/>
              </a:rPr>
              <a:t>14.5</a:t>
            </a:r>
            <a:r>
              <a:rPr lang="cs-CZ" sz="2000" dirty="0" smtClean="0">
                <a:latin typeface="Calibri" pitchFamily="34" charset="0"/>
              </a:rPr>
              <a:t>. - Otevírání </a:t>
            </a:r>
            <a:r>
              <a:rPr lang="cs-CZ" sz="2000" dirty="0">
                <a:latin typeface="Calibri" pitchFamily="34" charset="0"/>
              </a:rPr>
              <a:t>Poodří, </a:t>
            </a:r>
            <a:r>
              <a:rPr lang="cs-CZ" sz="2000" dirty="0" err="1">
                <a:latin typeface="Calibri" pitchFamily="34" charset="0"/>
              </a:rPr>
              <a:t>Bartošovice</a:t>
            </a:r>
            <a:r>
              <a:rPr lang="cs-CZ" sz="2000" dirty="0">
                <a:latin typeface="Calibri" pitchFamily="34" charset="0"/>
              </a:rPr>
              <a:t> nebo Otevírání muzea v </a:t>
            </a:r>
            <a:r>
              <a:rPr lang="cs-CZ" sz="2000" dirty="0" err="1">
                <a:latin typeface="Calibri" pitchFamily="34" charset="0"/>
              </a:rPr>
              <a:t>Senetářově</a:t>
            </a:r>
            <a:r>
              <a:rPr lang="cs-CZ" sz="2000" dirty="0">
                <a:latin typeface="Calibri" pitchFamily="34" charset="0"/>
              </a:rPr>
              <a:t>  </a:t>
            </a:r>
          </a:p>
          <a:p>
            <a:pPr marL="742950" lvl="1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000" dirty="0">
                <a:latin typeface="Calibri" pitchFamily="34" charset="0"/>
              </a:rPr>
              <a:t>17.-18.5</a:t>
            </a:r>
            <a:r>
              <a:rPr lang="cs-CZ" sz="2000" dirty="0" smtClean="0">
                <a:latin typeface="Calibri" pitchFamily="34" charset="0"/>
              </a:rPr>
              <a:t>. - </a:t>
            </a:r>
            <a:r>
              <a:rPr lang="cs-CZ" sz="2000" dirty="0" err="1" smtClean="0">
                <a:latin typeface="Calibri" pitchFamily="34" charset="0"/>
              </a:rPr>
              <a:t>LEADERfest</a:t>
            </a:r>
            <a:r>
              <a:rPr lang="cs-CZ" sz="2000" dirty="0">
                <a:latin typeface="Calibri" pitchFamily="34" charset="0"/>
              </a:rPr>
              <a:t>, Štramberk</a:t>
            </a:r>
          </a:p>
          <a:p>
            <a:pPr marL="742950" lvl="1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000" dirty="0">
                <a:latin typeface="Calibri" pitchFamily="34" charset="0"/>
              </a:rPr>
              <a:t>3.7</a:t>
            </a:r>
            <a:r>
              <a:rPr lang="cs-CZ" sz="2000" dirty="0" smtClean="0">
                <a:latin typeface="Calibri" pitchFamily="34" charset="0"/>
              </a:rPr>
              <a:t>. - II</a:t>
            </a:r>
            <a:r>
              <a:rPr lang="cs-CZ" sz="2000" dirty="0">
                <a:latin typeface="Calibri" pitchFamily="34" charset="0"/>
              </a:rPr>
              <a:t>. Setkání Hanáků v </a:t>
            </a:r>
            <a:r>
              <a:rPr lang="cs-CZ" sz="2000" dirty="0" err="1">
                <a:latin typeface="Calibri" pitchFamily="34" charset="0"/>
              </a:rPr>
              <a:t>Doloplazech</a:t>
            </a:r>
            <a:r>
              <a:rPr lang="cs-CZ" sz="2000" dirty="0">
                <a:latin typeface="Calibri" pitchFamily="34" charset="0"/>
              </a:rPr>
              <a:t> </a:t>
            </a:r>
          </a:p>
          <a:p>
            <a:pPr marL="742950" lvl="1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000" dirty="0">
                <a:latin typeface="Calibri" pitchFamily="34" charset="0"/>
              </a:rPr>
              <a:t>25.-30.8</a:t>
            </a:r>
            <a:r>
              <a:rPr lang="cs-CZ" sz="2000" dirty="0" smtClean="0">
                <a:latin typeface="Calibri" pitchFamily="34" charset="0"/>
              </a:rPr>
              <a:t>. - </a:t>
            </a:r>
            <a:r>
              <a:rPr lang="cs-CZ" sz="2000" dirty="0">
                <a:latin typeface="Calibri" pitchFamily="34" charset="0"/>
              </a:rPr>
              <a:t>ZŽ v Českých Budějovicích </a:t>
            </a:r>
            <a:r>
              <a:rPr lang="cs-CZ" sz="2000" dirty="0" smtClean="0">
                <a:latin typeface="Calibri" pitchFamily="34" charset="0"/>
              </a:rPr>
              <a:t>	(</a:t>
            </a:r>
            <a:r>
              <a:rPr lang="cs-CZ" sz="2000" dirty="0">
                <a:latin typeface="Calibri" pitchFamily="34" charset="0"/>
              </a:rPr>
              <a:t>regionální značky pod záštitou NS MAS)</a:t>
            </a:r>
          </a:p>
          <a:p>
            <a:pPr marL="742950" lvl="1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000" dirty="0" smtClean="0">
                <a:latin typeface="Calibri" pitchFamily="34" charset="0"/>
              </a:rPr>
              <a:t>4</a:t>
            </a:r>
            <a:r>
              <a:rPr lang="cs-CZ" sz="2000" dirty="0">
                <a:latin typeface="Calibri" pitchFamily="34" charset="0"/>
              </a:rPr>
              <a:t>. 12</a:t>
            </a:r>
            <a:r>
              <a:rPr lang="cs-CZ" sz="2000" dirty="0" smtClean="0">
                <a:latin typeface="Calibri" pitchFamily="34" charset="0"/>
              </a:rPr>
              <a:t>. - </a:t>
            </a:r>
            <a:r>
              <a:rPr lang="cs-CZ" sz="2000" dirty="0">
                <a:latin typeface="Calibri" pitchFamily="34" charset="0"/>
              </a:rPr>
              <a:t>Adventní slavnost v Bílé Lhotě </a:t>
            </a:r>
            <a:r>
              <a:rPr lang="cs-CZ" sz="2000" dirty="0" smtClean="0">
                <a:latin typeface="Calibri" pitchFamily="34" charset="0"/>
              </a:rPr>
              <a:t>(</a:t>
            </a:r>
            <a:r>
              <a:rPr lang="cs-CZ" sz="2000" dirty="0">
                <a:latin typeface="Calibri" pitchFamily="34" charset="0"/>
              </a:rPr>
              <a:t>jarmark regionálních produktů)</a:t>
            </a:r>
          </a:p>
          <a:p>
            <a:pPr marL="742950" lvl="1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000" dirty="0">
                <a:latin typeface="Calibri" pitchFamily="34" charset="0"/>
              </a:rPr>
              <a:t>16.7</a:t>
            </a:r>
            <a:r>
              <a:rPr lang="cs-CZ" sz="2000" dirty="0" smtClean="0">
                <a:latin typeface="Calibri" pitchFamily="34" charset="0"/>
              </a:rPr>
              <a:t>. - </a:t>
            </a:r>
            <a:r>
              <a:rPr lang="cs-CZ" sz="2000" dirty="0">
                <a:latin typeface="Calibri" pitchFamily="34" charset="0"/>
              </a:rPr>
              <a:t>15.10</a:t>
            </a:r>
            <a:r>
              <a:rPr lang="cs-CZ" sz="2000" dirty="0" smtClean="0">
                <a:latin typeface="Calibri" pitchFamily="34" charset="0"/>
              </a:rPr>
              <a:t>. - Výroční </a:t>
            </a:r>
            <a:r>
              <a:rPr lang="cs-CZ" sz="2000" dirty="0">
                <a:latin typeface="Calibri" pitchFamily="34" charset="0"/>
              </a:rPr>
              <a:t>Farmářské trhy </a:t>
            </a:r>
            <a:r>
              <a:rPr lang="cs-CZ" sz="2000" dirty="0" smtClean="0">
                <a:latin typeface="Calibri" pitchFamily="34" charset="0"/>
              </a:rPr>
              <a:t>v </a:t>
            </a:r>
            <a:r>
              <a:rPr lang="cs-CZ" sz="2000" dirty="0">
                <a:latin typeface="Calibri" pitchFamily="34" charset="0"/>
              </a:rPr>
              <a:t>Olomouci</a:t>
            </a: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</a:pPr>
            <a:endParaRPr lang="cs-CZ" sz="2400" dirty="0" smtClean="0">
              <a:latin typeface="Calibri" pitchFamily="34" charset="0"/>
            </a:endParaRP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</a:pPr>
            <a:endParaRPr lang="cs-CZ" sz="2400" dirty="0" smtClean="0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16116"/>
          <a:stretch>
            <a:fillRect/>
          </a:stretch>
        </p:blipFill>
        <p:spPr bwMode="auto">
          <a:xfrm>
            <a:off x="179511" y="4627354"/>
            <a:ext cx="3096345" cy="210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617360"/>
            <a:ext cx="5616624" cy="212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104670"/>
            <a:ext cx="1403648" cy="68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1929"/>
            <a:ext cx="1619671" cy="784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57247"/>
            <a:ext cx="1368152" cy="7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cs-CZ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	  Aktivity – 2012</a:t>
            </a:r>
            <a:endParaRPr lang="cs-CZ" dirty="0"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0160" cy="13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1628800"/>
            <a:ext cx="8676456" cy="504056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400" b="1" dirty="0" smtClean="0">
                <a:latin typeface="Calibri" pitchFamily="34" charset="0"/>
              </a:rPr>
              <a:t>CERTIFIKACE - 26. 4. 2012</a:t>
            </a:r>
          </a:p>
          <a:p>
            <a:pPr marL="1200150" lvl="2" indent="-285750">
              <a:lnSpc>
                <a:spcPct val="6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endParaRPr lang="cs-CZ" sz="2200" dirty="0" smtClean="0">
              <a:latin typeface="Calibri" pitchFamily="34" charset="0"/>
            </a:endParaRPr>
          </a:p>
          <a:p>
            <a:pPr marL="1200150" lvl="2" indent="-285750">
              <a:lnSpc>
                <a:spcPct val="6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</a:pPr>
            <a:r>
              <a:rPr lang="cs-CZ" sz="2200" dirty="0" smtClean="0">
                <a:latin typeface="Calibri" pitchFamily="34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400" b="1" dirty="0" smtClean="0">
                <a:latin typeface="Calibri" pitchFamily="34" charset="0"/>
              </a:rPr>
              <a:t>Hanácké farmářské trhy v Litovli a řemeslný jarmark</a:t>
            </a: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1900" dirty="0" smtClean="0">
                <a:latin typeface="Calibri" pitchFamily="34" charset="0"/>
              </a:rPr>
              <a:t>30.3.2012, Folklorní odpoledne</a:t>
            </a: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1900" dirty="0" smtClean="0">
                <a:latin typeface="Calibri" pitchFamily="34" charset="0"/>
              </a:rPr>
              <a:t>9.6.2012, Litovelské slavnosti</a:t>
            </a: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1900" dirty="0" smtClean="0">
                <a:latin typeface="Calibri" pitchFamily="34" charset="0"/>
              </a:rPr>
              <a:t>5.10.2012, Hanácká sklizeň</a:t>
            </a: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1900" dirty="0" smtClean="0">
                <a:latin typeface="Calibri" pitchFamily="34" charset="0"/>
              </a:rPr>
              <a:t>14.12.2012, Vánoční zabíjačka</a:t>
            </a:r>
            <a:endParaRPr lang="cs-CZ" sz="19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0536B3">
                  <a:lumMod val="75000"/>
                </a:srgbClr>
              </a:buClr>
              <a:buSzPct val="120000"/>
              <a:buFontTx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Další řemeslné trhy a jarmarky – Projekt </a:t>
            </a:r>
            <a:r>
              <a:rPr lang="cs-CZ" sz="2400" b="1" dirty="0" smtClean="0">
                <a:latin typeface="Calibri" pitchFamily="34" charset="0"/>
              </a:rPr>
              <a:t>NEREZ </a:t>
            </a:r>
            <a:endParaRPr lang="cs-CZ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1900" dirty="0" smtClean="0">
                <a:latin typeface="Calibri" pitchFamily="34" charset="0"/>
              </a:rPr>
              <a:t>9.5.2012, Lázně Skalka – předávání certifikátů novým výrobcům</a:t>
            </a: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1900" dirty="0" smtClean="0">
                <a:latin typeface="Calibri" pitchFamily="34" charset="0"/>
              </a:rPr>
              <a:t>28.7.2012, </a:t>
            </a:r>
            <a:r>
              <a:rPr lang="cs-CZ" sz="1900" dirty="0" err="1" smtClean="0">
                <a:latin typeface="Calibri" pitchFamily="34" charset="0"/>
              </a:rPr>
              <a:t>Dřevohostice</a:t>
            </a:r>
            <a:r>
              <a:rPr lang="cs-CZ" sz="1900" dirty="0" smtClean="0">
                <a:latin typeface="Calibri" pitchFamily="34" charset="0"/>
              </a:rPr>
              <a:t> </a:t>
            </a: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1900" dirty="0" smtClean="0">
                <a:latin typeface="Calibri" pitchFamily="34" charset="0"/>
              </a:rPr>
              <a:t>12.8.2012, Nová </a:t>
            </a:r>
            <a:r>
              <a:rPr lang="cs-CZ" sz="1900" dirty="0" err="1" smtClean="0">
                <a:latin typeface="Calibri" pitchFamily="34" charset="0"/>
              </a:rPr>
              <a:t>Hradečná</a:t>
            </a:r>
            <a:r>
              <a:rPr lang="cs-CZ" sz="1900" dirty="0" smtClean="0">
                <a:latin typeface="Calibri" pitchFamily="34" charset="0"/>
              </a:rPr>
              <a:t> - u příležitosti tradiční místní poutě sv. Vavřince</a:t>
            </a: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1900" dirty="0" smtClean="0">
                <a:latin typeface="Calibri" pitchFamily="34" charset="0"/>
              </a:rPr>
              <a:t>15.9.2012, Hanácké skanzen v Příkazech - Den MAS Moravská cesta</a:t>
            </a:r>
          </a:p>
          <a:p>
            <a:pPr marL="742950" lvl="1" indent="-285750">
              <a:spcBef>
                <a:spcPct val="20000"/>
              </a:spcBef>
              <a:buClr>
                <a:srgbClr val="0536B3">
                  <a:lumMod val="75000"/>
                </a:srgbClr>
              </a:buClr>
              <a:buSzPct val="120000"/>
              <a:buFontTx/>
              <a:buChar char="•"/>
            </a:pPr>
            <a:r>
              <a:rPr lang="cs-CZ" sz="2500" b="1" dirty="0" smtClean="0">
                <a:solidFill>
                  <a:srgbClr val="000000"/>
                </a:solidFill>
                <a:latin typeface="Calibri" pitchFamily="34" charset="0"/>
              </a:rPr>
              <a:t>5. výzva – září 2012</a:t>
            </a:r>
          </a:p>
          <a:p>
            <a:pPr marL="742950" lvl="1" indent="-285750">
              <a:spcBef>
                <a:spcPct val="20000"/>
              </a:spcBef>
              <a:buClr>
                <a:srgbClr val="0536B3">
                  <a:lumMod val="75000"/>
                </a:srgbClr>
              </a:buClr>
              <a:buSzPct val="120000"/>
              <a:buFontTx/>
              <a:buChar char="•"/>
            </a:pPr>
            <a:r>
              <a:rPr lang="cs-CZ" sz="2200" b="1" dirty="0" smtClean="0">
                <a:solidFill>
                  <a:srgbClr val="000000"/>
                </a:solidFill>
                <a:latin typeface="Calibri" pitchFamily="34" charset="0"/>
              </a:rPr>
              <a:t>Noviny Doma na Hané - </a:t>
            </a:r>
            <a:r>
              <a:rPr lang="cs-CZ" sz="2200" dirty="0" smtClean="0">
                <a:solidFill>
                  <a:srgbClr val="000000"/>
                </a:solidFill>
                <a:latin typeface="Calibri" pitchFamily="34" charset="0"/>
              </a:rPr>
              <a:t>Podzim 2012, Tradiční akce jako v roce 2011 </a:t>
            </a:r>
            <a:r>
              <a:rPr lang="cs-CZ" sz="2200" dirty="0" smtClean="0">
                <a:latin typeface="Calibri" pitchFamily="34" charset="0"/>
              </a:rPr>
              <a:t>EKO jarmark 2012, vánoční trhy apod.</a:t>
            </a:r>
            <a:endParaRPr lang="cs-CZ" sz="2400" dirty="0" smtClean="0"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04670"/>
            <a:ext cx="1403648" cy="68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043608" y="1988840"/>
            <a:ext cx="76328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11 </a:t>
            </a:r>
            <a:r>
              <a:rPr lang="cs-CZ" sz="2000" dirty="0" smtClean="0"/>
              <a:t>nových výrobců, 13 certifikátů              </a:t>
            </a:r>
            <a:r>
              <a:rPr lang="cs-CZ" sz="2000" dirty="0" smtClean="0"/>
              <a:t>dnes </a:t>
            </a:r>
            <a:r>
              <a:rPr lang="cs-CZ" sz="2000" dirty="0" smtClean="0"/>
              <a:t>celkem </a:t>
            </a:r>
            <a:r>
              <a:rPr lang="cs-CZ" sz="2400" b="1" dirty="0" smtClean="0">
                <a:solidFill>
                  <a:srgbClr val="000000"/>
                </a:solidFill>
                <a:effectLst>
                  <a:glow rad="63500">
                    <a:srgbClr val="E4A81B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39 </a:t>
            </a:r>
            <a:r>
              <a:rPr lang="cs-CZ" sz="2400" b="1" dirty="0" smtClean="0">
                <a:solidFill>
                  <a:srgbClr val="000000"/>
                </a:solidFill>
                <a:effectLst>
                  <a:glow rad="63500">
                    <a:srgbClr val="E4A81B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výrobců</a:t>
            </a:r>
            <a:endParaRPr lang="cs-CZ" sz="3200" b="1" dirty="0" smtClean="0">
              <a:solidFill>
                <a:srgbClr val="000000"/>
              </a:solidFill>
              <a:effectLst>
                <a:glow rad="63500">
                  <a:srgbClr val="E4A81B">
                    <a:satMod val="175000"/>
                    <a:alpha val="40000"/>
                  </a:srgbClr>
                </a:glow>
              </a:effectLst>
              <a:latin typeface="Calibri" pitchFamily="34" charset="0"/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5004048" y="2152280"/>
            <a:ext cx="360040" cy="124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1929"/>
            <a:ext cx="1619671" cy="784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7247"/>
            <a:ext cx="1368152" cy="7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cs-CZ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	  Projekty 2012</a:t>
            </a:r>
            <a:endParaRPr lang="cs-CZ" dirty="0"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0160" cy="13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395536" y="1628800"/>
            <a:ext cx="8424936" cy="4497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400" b="1" dirty="0">
                <a:latin typeface="Calibri" pitchFamily="34" charset="0"/>
              </a:rPr>
              <a:t>VYPOK </a:t>
            </a:r>
            <a:endParaRPr lang="cs-CZ" sz="2400" b="1" dirty="0" smtClean="0"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400" b="1" dirty="0" smtClean="0">
                <a:latin typeface="Calibri" pitchFamily="34" charset="0"/>
              </a:rPr>
              <a:t>NEREZ – PRV / Projekty spolupráce - </a:t>
            </a:r>
            <a:r>
              <a:rPr lang="cs-CZ" sz="2000" dirty="0" smtClean="0">
                <a:latin typeface="Calibri" pitchFamily="34" charset="0"/>
              </a:rPr>
              <a:t>Nová  </a:t>
            </a:r>
            <a:r>
              <a:rPr lang="cs-CZ" sz="2000" dirty="0">
                <a:latin typeface="Calibri" pitchFamily="34" charset="0"/>
              </a:rPr>
              <a:t>energie pro regionální značku (Zapojení MAS z území Hané</a:t>
            </a:r>
            <a:r>
              <a:rPr lang="cs-CZ" sz="2000" dirty="0" smtClean="0">
                <a:latin typeface="Calibri" pitchFamily="34" charset="0"/>
              </a:rPr>
              <a:t>)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000" dirty="0" smtClean="0">
                <a:latin typeface="Calibri" pitchFamily="34" charset="0"/>
              </a:rPr>
              <a:t>Výstupy projektu</a:t>
            </a:r>
          </a:p>
          <a:p>
            <a:pPr marL="1657350" lvl="3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000" dirty="0" smtClean="0">
                <a:latin typeface="Calibri" pitchFamily="34" charset="0"/>
              </a:rPr>
              <a:t>Jarmarky</a:t>
            </a:r>
          </a:p>
          <a:p>
            <a:pPr marL="1657350" lvl="3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000" dirty="0" smtClean="0">
                <a:latin typeface="Calibri" pitchFamily="34" charset="0"/>
              </a:rPr>
              <a:t>Dřevěné </a:t>
            </a:r>
            <a:r>
              <a:rPr lang="cs-CZ" sz="2000" dirty="0" smtClean="0">
                <a:latin typeface="Calibri" pitchFamily="34" charset="0"/>
              </a:rPr>
              <a:t>prodejní stánky – 4 </a:t>
            </a:r>
            <a:r>
              <a:rPr lang="cs-CZ" sz="2000" dirty="0" smtClean="0">
                <a:latin typeface="Calibri" pitchFamily="34" charset="0"/>
              </a:rPr>
              <a:t>ks</a:t>
            </a:r>
          </a:p>
          <a:p>
            <a:pPr marL="1657350" lvl="3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000" dirty="0" smtClean="0">
                <a:latin typeface="Calibri" pitchFamily="34" charset="0"/>
              </a:rPr>
              <a:t>Složka </a:t>
            </a:r>
            <a:r>
              <a:rPr lang="cs-CZ" sz="2000" dirty="0">
                <a:latin typeface="Calibri" pitchFamily="34" charset="0"/>
              </a:rPr>
              <a:t>s vloženými kartičkami o </a:t>
            </a:r>
            <a:r>
              <a:rPr lang="cs-CZ" sz="2000" dirty="0" smtClean="0">
                <a:latin typeface="Calibri" pitchFamily="34" charset="0"/>
              </a:rPr>
              <a:t>výrobcích (500 ks) </a:t>
            </a:r>
            <a:endParaRPr lang="cs-CZ" sz="2000" dirty="0">
              <a:latin typeface="Calibri" pitchFamily="34" charset="0"/>
            </a:endParaRPr>
          </a:p>
          <a:p>
            <a:pPr marL="1657350" lvl="3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000" dirty="0">
                <a:latin typeface="Calibri" pitchFamily="34" charset="0"/>
              </a:rPr>
              <a:t>Publikace rozhovorů s výrobci (1000 ks)  </a:t>
            </a:r>
          </a:p>
          <a:p>
            <a:pPr marL="1657350" lvl="3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000" dirty="0">
                <a:latin typeface="Calibri" pitchFamily="34" charset="0"/>
              </a:rPr>
              <a:t>Visačky, cedule, bannery, </a:t>
            </a:r>
            <a:r>
              <a:rPr lang="cs-CZ" sz="2000" dirty="0" smtClean="0">
                <a:latin typeface="Calibri" pitchFamily="34" charset="0"/>
              </a:rPr>
              <a:t>skládačky</a:t>
            </a:r>
          </a:p>
          <a:p>
            <a:pPr marL="1657350" lvl="3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Tx/>
              <a:buChar char="•"/>
            </a:pPr>
            <a:r>
              <a:rPr lang="cs-CZ" sz="2000" dirty="0" smtClean="0">
                <a:latin typeface="Calibri" pitchFamily="34" charset="0"/>
              </a:rPr>
              <a:t>Na území všech MAS proběhnou jarmarky regionálních výrobků u příležitosti tradičních akcí v regionu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000" dirty="0" smtClean="0">
                <a:latin typeface="Calibri" pitchFamily="34" charset="0"/>
              </a:rPr>
              <a:t>Partneři:</a:t>
            </a:r>
            <a:endParaRPr lang="cs-CZ" sz="2000" dirty="0">
              <a:latin typeface="Calibri" pitchFamily="34" charset="0"/>
            </a:endParaRP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</a:pPr>
            <a:endParaRPr lang="cs-CZ" sz="2400" dirty="0" smtClean="0">
              <a:latin typeface="Calibri" pitchFamily="34" charset="0"/>
            </a:endParaRPr>
          </a:p>
          <a:p>
            <a:pPr marL="1200150" lvl="2" indent="-285750">
              <a:buClr>
                <a:schemeClr val="tx2">
                  <a:lumMod val="75000"/>
                </a:schemeClr>
              </a:buClr>
              <a:buSzPct val="70000"/>
            </a:pPr>
            <a:endParaRPr lang="cs-CZ" sz="2400" dirty="0" smtClean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965834"/>
            <a:ext cx="5135513" cy="177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04670"/>
            <a:ext cx="1403648" cy="68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1929"/>
            <a:ext cx="1619671" cy="784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57247"/>
            <a:ext cx="1368152" cy="7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1268760"/>
            <a:ext cx="3969643" cy="555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68760"/>
            <a:ext cx="3959045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39552" y="395953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</a:pPr>
            <a:r>
              <a:rPr lang="cs-CZ" sz="3200" b="1" dirty="0" smtClean="0">
                <a:latin typeface="Calibri" pitchFamily="34" charset="0"/>
              </a:rPr>
              <a:t>Noviny Doma na HANÉ </a:t>
            </a:r>
            <a:endParaRPr lang="cs-CZ" sz="3200" dirty="0" smtClean="0"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8833" y="123937"/>
            <a:ext cx="1619671" cy="784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29255"/>
            <a:ext cx="1368152" cy="7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1707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4000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www.</a:t>
            </a:r>
            <a:r>
              <a:rPr lang="cs-CZ" sz="4000" dirty="0" err="1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regionalni</a:t>
            </a:r>
            <a:r>
              <a:rPr lang="cs-CZ" sz="4000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cs-CZ" sz="4000" dirty="0" err="1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znacky.cz</a:t>
            </a:r>
            <a:endParaRPr lang="cs-CZ" sz="4000" dirty="0"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04670"/>
            <a:ext cx="1403648" cy="68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1929"/>
            <a:ext cx="1619671" cy="784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7247"/>
            <a:ext cx="1368152" cy="7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  Výrobci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0160" cy="13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8820526" cy="332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251520" y="1774559"/>
            <a:ext cx="8712968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800" dirty="0" smtClean="0">
                <a:latin typeface="Calibri" pitchFamily="34" charset="0"/>
              </a:rPr>
              <a:t>Dnes je značkou „HANÁ regionální produkt®“ </a:t>
            </a:r>
            <a:r>
              <a:rPr lang="cs-CZ" sz="2800" b="1" dirty="0" smtClean="0">
                <a:latin typeface="Calibri" pitchFamily="34" charset="0"/>
              </a:rPr>
              <a:t>certifikováno </a:t>
            </a:r>
            <a:r>
              <a:rPr lang="cs-CZ" sz="2800" b="1" dirty="0" smtClean="0">
                <a:latin typeface="Calibri" pitchFamily="34" charset="0"/>
              </a:rPr>
              <a:t>39 </a:t>
            </a:r>
            <a:r>
              <a:rPr lang="cs-CZ" sz="2800" b="1" dirty="0" smtClean="0">
                <a:latin typeface="Calibri" pitchFamily="34" charset="0"/>
              </a:rPr>
              <a:t>výrobců</a:t>
            </a:r>
            <a:endParaRPr lang="cs-CZ" sz="3200" b="1" dirty="0" smtClean="0">
              <a:latin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04670"/>
            <a:ext cx="1403648" cy="68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1929"/>
            <a:ext cx="1619671" cy="784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57247"/>
            <a:ext cx="1368152" cy="7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208912" cy="34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8208912" cy="310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8784976" cy="32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516" y="3501008"/>
            <a:ext cx="88329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048672" cy="110676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cs-CZ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cs-CZ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Národní koordinátor</a:t>
            </a:r>
            <a:r>
              <a:rPr lang="cs-CZ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cs-CZ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cs-CZ" dirty="0"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0160" cy="13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395536" y="1700808"/>
            <a:ext cx="8424936" cy="44253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000" dirty="0" smtClean="0">
                <a:latin typeface="Calibri" pitchFamily="34" charset="0"/>
              </a:rPr>
              <a:t>„HANÁ regionální produkt®“  součást Asociace regionálních značek, o.s. (Národní koordinátor)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000" dirty="0" smtClean="0">
                <a:latin typeface="Calibri" pitchFamily="34" charset="0"/>
              </a:rPr>
              <a:t>Na území ČR - celkem 22 regionálních značek</a:t>
            </a:r>
            <a:endParaRPr lang="cs-CZ" sz="200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0536B3">
                  <a:lumMod val="75000"/>
                </a:srgbClr>
              </a:buClr>
              <a:buSzPct val="120000"/>
              <a:defRPr/>
            </a:pPr>
            <a:endParaRPr lang="cs-CZ" sz="3200" b="1" i="1" dirty="0" smtClean="0">
              <a:solidFill>
                <a:srgbClr val="000000"/>
              </a:solidFill>
              <a:effectLst>
                <a:glow rad="63500">
                  <a:srgbClr val="E4A81B">
                    <a:satMod val="175000"/>
                    <a:alpha val="40000"/>
                  </a:srgbClr>
                </a:glow>
              </a:effectLst>
              <a:latin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0"/>
            <a:ext cx="1403648" cy="68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850976"/>
            <a:ext cx="49815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0"/>
            <a:ext cx="1224136" cy="69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88640"/>
            <a:ext cx="8892480" cy="332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810" y="3573016"/>
            <a:ext cx="8869686" cy="320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1"/>
            <a:ext cx="8640960" cy="325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8784976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99592" y="3356992"/>
            <a:ext cx="7128792" cy="323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  <a:spcAft>
                <a:spcPts val="600"/>
              </a:spcAft>
              <a:buClr>
                <a:srgbClr val="0536B3">
                  <a:lumMod val="75000"/>
                </a:srgbClr>
              </a:buClr>
              <a:buSzPct val="120000"/>
            </a:pPr>
            <a:r>
              <a:rPr lang="cs-CZ" sz="3600" b="1" dirty="0" smtClean="0">
                <a:latin typeface="Calibri" pitchFamily="34" charset="0"/>
              </a:rPr>
              <a:t>DĚKUJI ZA POZORNOST</a:t>
            </a:r>
          </a:p>
          <a:p>
            <a:pPr marL="742950" lvl="1" indent="-285750" algn="ctr">
              <a:spcBef>
                <a:spcPct val="20000"/>
              </a:spcBef>
              <a:buClr>
                <a:srgbClr val="0536B3">
                  <a:lumMod val="75000"/>
                </a:srgbClr>
              </a:buClr>
              <a:buSzPct val="120000"/>
            </a:pPr>
            <a:r>
              <a:rPr lang="cs-CZ" sz="2800" b="1" dirty="0" smtClean="0">
                <a:latin typeface="Calibri" pitchFamily="34" charset="0"/>
              </a:rPr>
              <a:t>Bc.	Vendula Pírková</a:t>
            </a:r>
          </a:p>
          <a:p>
            <a:pPr marL="742950" lvl="1" indent="-285750" algn="ctr">
              <a:spcBef>
                <a:spcPct val="20000"/>
              </a:spcBef>
              <a:buClr>
                <a:srgbClr val="0536B3">
                  <a:lumMod val="75000"/>
                </a:srgbClr>
              </a:buClr>
              <a:buSzPct val="120000"/>
            </a:pPr>
            <a:r>
              <a:rPr lang="cs-CZ" sz="2000" b="1" dirty="0" smtClean="0">
                <a:latin typeface="Calibri" pitchFamily="34" charset="0"/>
              </a:rPr>
              <a:t>Email: </a:t>
            </a:r>
            <a:r>
              <a:rPr lang="cs-CZ" sz="2000" b="1" dirty="0" err="1" smtClean="0">
                <a:latin typeface="Calibri" pitchFamily="34" charset="0"/>
              </a:rPr>
              <a:t>moravska</a:t>
            </a:r>
            <a:r>
              <a:rPr lang="cs-CZ" sz="2000" b="1" dirty="0" smtClean="0">
                <a:latin typeface="Calibri" pitchFamily="34" charset="0"/>
              </a:rPr>
              <a:t>-cesta@centrum.</a:t>
            </a:r>
            <a:r>
              <a:rPr lang="cs-CZ" sz="2000" b="1" dirty="0" err="1" smtClean="0">
                <a:latin typeface="Calibri" pitchFamily="34" charset="0"/>
              </a:rPr>
              <a:t>cz</a:t>
            </a:r>
            <a:endParaRPr lang="cs-CZ" sz="2000" b="1" dirty="0" smtClean="0">
              <a:latin typeface="Calibri" pitchFamily="34" charset="0"/>
            </a:endParaRPr>
          </a:p>
          <a:p>
            <a:pPr marL="742950" lvl="1" indent="-285750" algn="ctr">
              <a:spcBef>
                <a:spcPct val="20000"/>
              </a:spcBef>
              <a:buClr>
                <a:srgbClr val="0536B3">
                  <a:lumMod val="75000"/>
                </a:srgbClr>
              </a:buClr>
              <a:buSzPct val="120000"/>
            </a:pPr>
            <a:r>
              <a:rPr lang="cs-CZ" sz="2000" b="1" dirty="0" smtClean="0">
                <a:latin typeface="Calibri" pitchFamily="34" charset="0"/>
              </a:rPr>
              <a:t>Tel: +420 724 957 052</a:t>
            </a:r>
          </a:p>
          <a:p>
            <a:pPr marL="742950" lvl="1" indent="-285750" algn="ctr">
              <a:spcBef>
                <a:spcPct val="20000"/>
              </a:spcBef>
              <a:buClr>
                <a:srgbClr val="0536B3">
                  <a:lumMod val="75000"/>
                </a:srgbClr>
              </a:buClr>
              <a:buSzPct val="120000"/>
            </a:pPr>
            <a:r>
              <a:rPr lang="cs-CZ" sz="2000" b="1" dirty="0" smtClean="0">
                <a:latin typeface="Calibri" pitchFamily="34" charset="0"/>
              </a:rPr>
              <a:t>www.</a:t>
            </a:r>
            <a:r>
              <a:rPr lang="cs-CZ" sz="2000" b="1" dirty="0" err="1" smtClean="0">
                <a:latin typeface="Calibri" pitchFamily="34" charset="0"/>
              </a:rPr>
              <a:t>regionalni</a:t>
            </a:r>
            <a:r>
              <a:rPr lang="cs-CZ" sz="2000" b="1" dirty="0" smtClean="0">
                <a:latin typeface="Calibri" pitchFamily="34" charset="0"/>
              </a:rPr>
              <a:t>-</a:t>
            </a:r>
            <a:r>
              <a:rPr lang="cs-CZ" sz="2000" b="1" dirty="0" err="1" smtClean="0">
                <a:latin typeface="Calibri" pitchFamily="34" charset="0"/>
              </a:rPr>
              <a:t>znacky.cz</a:t>
            </a:r>
            <a:r>
              <a:rPr lang="cs-CZ" sz="2000" b="1" dirty="0" smtClean="0">
                <a:latin typeface="Calibri" pitchFamily="34" charset="0"/>
              </a:rPr>
              <a:t>, www.</a:t>
            </a:r>
            <a:r>
              <a:rPr lang="cs-CZ" sz="2000" b="1" dirty="0" err="1" smtClean="0">
                <a:latin typeface="Calibri" pitchFamily="34" charset="0"/>
              </a:rPr>
              <a:t>moravska</a:t>
            </a:r>
            <a:r>
              <a:rPr lang="cs-CZ" sz="2000" b="1" dirty="0" smtClean="0">
                <a:latin typeface="Calibri" pitchFamily="34" charset="0"/>
              </a:rPr>
              <a:t>-cesta.</a:t>
            </a:r>
            <a:r>
              <a:rPr lang="cs-CZ" sz="2000" b="1" dirty="0" err="1" smtClean="0">
                <a:latin typeface="Calibri" pitchFamily="34" charset="0"/>
              </a:rPr>
              <a:t>cz</a:t>
            </a:r>
            <a:endParaRPr lang="cs-CZ" sz="2000" b="1" dirty="0" smtClean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536B3">
                  <a:lumMod val="75000"/>
                </a:srgbClr>
              </a:buClr>
              <a:buSzPct val="120000"/>
            </a:pPr>
            <a:endParaRPr lang="cs-CZ" sz="24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536B3">
                  <a:lumMod val="75000"/>
                </a:srgbClr>
              </a:buClr>
              <a:buSzPct val="120000"/>
            </a:pPr>
            <a:endParaRPr lang="cs-CZ" sz="2400" dirty="0">
              <a:latin typeface="Calibri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48680"/>
            <a:ext cx="2012258" cy="18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3" y="1269512"/>
            <a:ext cx="2376263" cy="11513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259580"/>
            <a:ext cx="2016224" cy="114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cs-CZ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	  Území</a:t>
            </a:r>
            <a:endParaRPr lang="cs-CZ" dirty="0"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0160" cy="13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72172"/>
            <a:ext cx="41243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uments and Settings\oem\Plocha\Haná regionální produkt\přílohy k Mailu na MAS-4.výzva\uzemi HA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4999" y="260648"/>
            <a:ext cx="5099001" cy="6597352"/>
          </a:xfrm>
          <a:prstGeom prst="rect">
            <a:avLst/>
          </a:prstGeom>
          <a:noFill/>
        </p:spPr>
      </p:pic>
      <p:sp>
        <p:nvSpPr>
          <p:cNvPr id="19" name="Obdélník 18"/>
          <p:cNvSpPr/>
          <p:nvPr/>
        </p:nvSpPr>
        <p:spPr>
          <a:xfrm>
            <a:off x="179512" y="1700808"/>
            <a:ext cx="3667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</a:pPr>
            <a:r>
              <a:rPr lang="cs-CZ" sz="3600" dirty="0" smtClean="0">
                <a:latin typeface="Calibri" pitchFamily="34" charset="0"/>
              </a:rPr>
              <a:t>celkem 333 </a:t>
            </a:r>
            <a:r>
              <a:rPr lang="cs-CZ" sz="3600" dirty="0" smtClean="0">
                <a:latin typeface="Calibri" pitchFamily="34" charset="0"/>
              </a:rPr>
              <a:t>obcí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6133263"/>
            <a:ext cx="1403648" cy="68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6115959"/>
            <a:ext cx="1224136" cy="69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29564" t="2813" r="18039"/>
          <a:stretch>
            <a:fillRect/>
          </a:stretch>
        </p:blipFill>
        <p:spPr bwMode="auto">
          <a:xfrm>
            <a:off x="0" y="2348880"/>
            <a:ext cx="3240360" cy="4509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cs-CZ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	 </a:t>
            </a:r>
            <a:r>
              <a:rPr lang="cs-CZ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Regionální koordinátor</a:t>
            </a:r>
            <a:endParaRPr lang="cs-CZ" dirty="0"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0160" cy="13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04670"/>
            <a:ext cx="1403648" cy="68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5140" y="48973"/>
            <a:ext cx="2058564" cy="114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885489"/>
            <a:ext cx="5004048" cy="297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580112" y="2564904"/>
            <a:ext cx="2664296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Rozloha - </a:t>
            </a:r>
            <a:r>
              <a:rPr lang="cs-CZ" sz="2000" b="1" dirty="0" smtClean="0">
                <a:solidFill>
                  <a:srgbClr val="000000"/>
                </a:solidFill>
                <a:latin typeface="Calibri" pitchFamily="34" charset="0"/>
              </a:rPr>
              <a:t>25 060 ha</a:t>
            </a:r>
          </a:p>
          <a:p>
            <a:pPr>
              <a:buClrTx/>
              <a:buFontTx/>
              <a:buNone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Počet obyvatel - </a:t>
            </a:r>
            <a:r>
              <a:rPr lang="cs-CZ" sz="2000" b="1" dirty="0" smtClean="0">
                <a:solidFill>
                  <a:srgbClr val="000000"/>
                </a:solidFill>
                <a:latin typeface="Calibri" pitchFamily="34" charset="0"/>
              </a:rPr>
              <a:t>26 665</a:t>
            </a:r>
          </a:p>
          <a:p>
            <a:pPr>
              <a:buClrTx/>
              <a:buFontTx/>
              <a:buNone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cs-CZ" sz="2000" b="1" dirty="0" smtClean="0">
                <a:solidFill>
                  <a:srgbClr val="000000"/>
                </a:solidFill>
                <a:latin typeface="Calibri" pitchFamily="34" charset="0"/>
              </a:rPr>
              <a:t>22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000" b="1" dirty="0" smtClean="0">
                <a:solidFill>
                  <a:srgbClr val="000000"/>
                </a:solidFill>
                <a:latin typeface="Calibri" pitchFamily="34" charset="0"/>
              </a:rPr>
              <a:t>obcí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331640" y="1772816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i="1" dirty="0" smtClean="0">
                <a:solidFill>
                  <a:srgbClr val="262673"/>
                </a:solidFill>
                <a:latin typeface="Calibri" pitchFamily="34" charset="0"/>
              </a:rPr>
              <a:t>Moravská </a:t>
            </a:r>
            <a:r>
              <a:rPr lang="cs-CZ" sz="2800" b="1" i="1" dirty="0" smtClean="0">
                <a:solidFill>
                  <a:srgbClr val="262673"/>
                </a:solidFill>
                <a:latin typeface="Calibri" pitchFamily="34" charset="0"/>
              </a:rPr>
              <a:t>cesta (</a:t>
            </a:r>
            <a:r>
              <a:rPr lang="cs-CZ" sz="2800" b="1" i="1" dirty="0" err="1" smtClean="0">
                <a:solidFill>
                  <a:srgbClr val="262673"/>
                </a:solidFill>
                <a:latin typeface="Calibri" pitchFamily="34" charset="0"/>
              </a:rPr>
              <a:t>Litovelsko</a:t>
            </a:r>
            <a:r>
              <a:rPr lang="cs-CZ" sz="2800" b="1" i="1" dirty="0" smtClean="0">
                <a:solidFill>
                  <a:srgbClr val="262673"/>
                </a:solidFill>
                <a:latin typeface="Calibri" pitchFamily="34" charset="0"/>
              </a:rPr>
              <a:t>-Pomoraví</a:t>
            </a:r>
            <a:r>
              <a:rPr lang="cs-CZ" sz="2800" b="1" i="1" dirty="0" smtClean="0">
                <a:solidFill>
                  <a:srgbClr val="262673"/>
                </a:solidFill>
                <a:latin typeface="Calibri" pitchFamily="34" charset="0"/>
              </a:rPr>
              <a:t>), o.s.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 l="2597" t="10936" r="3622" b="9956"/>
          <a:stretch>
            <a:fillRect/>
          </a:stretch>
        </p:blipFill>
        <p:spPr bwMode="auto">
          <a:xfrm>
            <a:off x="1835696" y="2348879"/>
            <a:ext cx="3240360" cy="2062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483768" y="6332599"/>
            <a:ext cx="519005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cs-CZ" sz="1400" dirty="0">
                <a:solidFill>
                  <a:srgbClr val="000000"/>
                </a:solidFill>
                <a:latin typeface="Calibri" pitchFamily="34" charset="0"/>
              </a:rPr>
              <a:t>Datum vzniku MAS: prosinec </a:t>
            </a:r>
            <a:r>
              <a:rPr lang="cs-CZ" sz="1400" dirty="0" smtClean="0">
                <a:solidFill>
                  <a:srgbClr val="000000"/>
                </a:solidFill>
                <a:latin typeface="Calibri" pitchFamily="34" charset="0"/>
              </a:rPr>
              <a:t>2005, IČO</a:t>
            </a:r>
            <a:r>
              <a:rPr lang="cs-CZ" sz="1400" dirty="0" smtClean="0">
                <a:solidFill>
                  <a:srgbClr val="000000"/>
                </a:solidFill>
                <a:latin typeface="Calibri" pitchFamily="34" charset="0"/>
              </a:rPr>
              <a:t>: 270 37 932</a:t>
            </a:r>
          </a:p>
          <a:p>
            <a:pPr>
              <a:buClrTx/>
              <a:buFontTx/>
              <a:buNone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cs-CZ" sz="1400" dirty="0" smtClean="0">
                <a:solidFill>
                  <a:srgbClr val="000000"/>
                </a:solidFill>
                <a:latin typeface="Calibri" pitchFamily="34" charset="0"/>
              </a:rPr>
              <a:t>Datum </a:t>
            </a:r>
            <a:r>
              <a:rPr lang="cs-CZ" sz="1400" dirty="0">
                <a:solidFill>
                  <a:srgbClr val="000000"/>
                </a:solidFill>
                <a:latin typeface="Calibri" pitchFamily="34" charset="0"/>
              </a:rPr>
              <a:t>registrace MAS: dne 29. 6. 2006, pod </a:t>
            </a:r>
            <a:r>
              <a:rPr lang="cs-CZ" sz="1400" dirty="0" err="1">
                <a:solidFill>
                  <a:srgbClr val="000000"/>
                </a:solidFill>
                <a:latin typeface="Calibri" pitchFamily="34" charset="0"/>
              </a:rPr>
              <a:t>č.j</a:t>
            </a:r>
            <a:r>
              <a:rPr lang="cs-CZ" sz="1400" dirty="0">
                <a:solidFill>
                  <a:srgbClr val="000000"/>
                </a:solidFill>
                <a:latin typeface="Calibri" pitchFamily="34" charset="0"/>
              </a:rPr>
              <a:t>. VS/1-1/64576/06-R, </a:t>
            </a:r>
            <a:endParaRPr lang="cs-CZ" sz="1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cs-CZ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	  Úvod</a:t>
            </a:r>
            <a:endParaRPr lang="cs-CZ" dirty="0"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0160" cy="13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395536" y="1772816"/>
            <a:ext cx="8424936" cy="435334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400" b="1" dirty="0" smtClean="0">
                <a:latin typeface="Calibri" pitchFamily="34" charset="0"/>
              </a:rPr>
              <a:t>Převzetí značky březen 2011 </a:t>
            </a:r>
            <a:endParaRPr lang="cs-CZ" sz="2400" b="1" dirty="0" smtClean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endParaRPr lang="cs-CZ" sz="2400" b="1" dirty="0" smtClean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400" b="1" dirty="0" smtClean="0">
                <a:latin typeface="Calibri" pitchFamily="34" charset="0"/>
              </a:rPr>
              <a:t>Hlavním </a:t>
            </a:r>
            <a:r>
              <a:rPr lang="cs-CZ" sz="2400" b="1" dirty="0" smtClean="0">
                <a:latin typeface="Calibri" pitchFamily="34" charset="0"/>
              </a:rPr>
              <a:t>cílem regionálního značení výrobků je zviditelnit region Haná a využít jeho socioekonomických výhod.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400" b="1" dirty="0" smtClean="0">
                <a:latin typeface="Calibri" pitchFamily="34" charset="0"/>
              </a:rPr>
              <a:t>Posílení venkovské ekonomiky</a:t>
            </a:r>
            <a:r>
              <a:rPr lang="cs-CZ" sz="2400" dirty="0" smtClean="0">
                <a:latin typeface="Calibri" pitchFamily="34" charset="0"/>
              </a:rPr>
              <a:t>, zhodnocení přírodního dědictví a schopností lidského potenciálu ve venkovských oblastech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400" b="1" dirty="0" smtClean="0">
                <a:latin typeface="Calibri" pitchFamily="34" charset="0"/>
              </a:rPr>
              <a:t>Posílení udržitelného cestovního ruchu</a:t>
            </a:r>
            <a:r>
              <a:rPr lang="cs-CZ" sz="2400" dirty="0" smtClean="0">
                <a:latin typeface="Calibri" pitchFamily="34" charset="0"/>
              </a:rPr>
              <a:t>, zlepšená orientace návštěvníků při nákupech ve venkovských regionech a zvýšení odbytu místních výrobců 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400" b="1" dirty="0" smtClean="0">
                <a:latin typeface="Calibri" pitchFamily="34" charset="0"/>
              </a:rPr>
              <a:t>Zvýšení identifikace místních obyvatel s regionem a jeho tradicemi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400" b="1" dirty="0" smtClean="0">
                <a:latin typeface="Calibri" pitchFamily="34" charset="0"/>
              </a:rPr>
              <a:t>Posílení rovných příležitostí </a:t>
            </a:r>
            <a:endParaRPr lang="cs-CZ" sz="2400" dirty="0" smtClean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endParaRPr lang="cs-CZ" sz="240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0536B3">
                  <a:lumMod val="75000"/>
                </a:srgbClr>
              </a:buClr>
              <a:buSzPct val="120000"/>
              <a:defRPr/>
            </a:pPr>
            <a:r>
              <a:rPr lang="cs-CZ" sz="2800" b="1" dirty="0">
                <a:latin typeface="Calibri" pitchFamily="34" charset="0"/>
              </a:rPr>
              <a:t>Marketingová strategie</a:t>
            </a:r>
          </a:p>
          <a:p>
            <a:pPr marL="342900" indent="-342900" algn="ctr">
              <a:spcBef>
                <a:spcPct val="20000"/>
              </a:spcBef>
              <a:buClr>
                <a:srgbClr val="0536B3">
                  <a:lumMod val="75000"/>
                </a:srgbClr>
              </a:buClr>
              <a:buSzPct val="120000"/>
              <a:defRPr/>
            </a:pPr>
            <a:r>
              <a:rPr lang="cs-CZ" sz="3200" b="1" dirty="0" smtClean="0">
                <a:solidFill>
                  <a:srgbClr val="000000"/>
                </a:solidFill>
                <a:effectLst>
                  <a:glow rad="63500">
                    <a:srgbClr val="E4A81B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 </a:t>
            </a:r>
            <a:r>
              <a:rPr lang="cs-CZ" sz="3600" b="1" i="1" dirty="0" smtClean="0">
                <a:solidFill>
                  <a:srgbClr val="000000"/>
                </a:solidFill>
                <a:effectLst>
                  <a:glow rad="63500">
                    <a:srgbClr val="E4A81B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„Hanáci </a:t>
            </a:r>
            <a:r>
              <a:rPr lang="cs-CZ" sz="3600" b="1" i="1" dirty="0" err="1" smtClean="0">
                <a:solidFill>
                  <a:srgbClr val="000000"/>
                </a:solidFill>
                <a:effectLst>
                  <a:glow rad="63500">
                    <a:srgbClr val="E4A81B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ômijó</a:t>
            </a:r>
            <a:r>
              <a:rPr lang="cs-CZ" sz="3600" b="1" i="1" dirty="0" smtClean="0">
                <a:solidFill>
                  <a:srgbClr val="000000"/>
                </a:solidFill>
                <a:effectLst>
                  <a:glow rad="63500">
                    <a:srgbClr val="E4A81B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 ledasco … </a:t>
            </a:r>
            <a:r>
              <a:rPr lang="cs-CZ" sz="3600" b="1" i="1" dirty="0" err="1" smtClean="0">
                <a:solidFill>
                  <a:srgbClr val="000000"/>
                </a:solidFill>
                <a:effectLst>
                  <a:glow rad="63500">
                    <a:srgbClr val="E4A81B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zkôste</a:t>
            </a:r>
            <a:r>
              <a:rPr lang="cs-CZ" sz="3600" b="1" i="1" dirty="0" smtClean="0">
                <a:solidFill>
                  <a:srgbClr val="000000"/>
                </a:solidFill>
                <a:effectLst>
                  <a:glow rad="63500">
                    <a:srgbClr val="E4A81B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 to!“ </a:t>
            </a:r>
            <a:endParaRPr lang="cs-CZ" sz="3200" b="1" i="1" dirty="0" smtClean="0">
              <a:solidFill>
                <a:srgbClr val="000000"/>
              </a:solidFill>
              <a:effectLst>
                <a:glow rad="63500">
                  <a:srgbClr val="E4A81B">
                    <a:satMod val="175000"/>
                    <a:alpha val="40000"/>
                  </a:srgbClr>
                </a:glow>
              </a:effectLst>
              <a:latin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833" y="0"/>
            <a:ext cx="1619671" cy="784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-1"/>
            <a:ext cx="1368152" cy="7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1929"/>
            <a:ext cx="1619671" cy="784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7247"/>
            <a:ext cx="1368152" cy="7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cs-CZ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	  Území</a:t>
            </a:r>
            <a:endParaRPr lang="cs-CZ" dirty="0"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0160" cy="13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7"/>
          <p:cNvSpPr txBox="1">
            <a:spLocks/>
          </p:cNvSpPr>
          <p:nvPr/>
        </p:nvSpPr>
        <p:spPr>
          <a:xfrm>
            <a:off x="323528" y="1628800"/>
            <a:ext cx="4536628" cy="4896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536B3">
                  <a:lumMod val="75000"/>
                </a:srgbClr>
              </a:buClr>
              <a:buSzPct val="120000"/>
              <a:buFont typeface="Wingdings 2" pitchFamily="18" charset="2"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itchFamily="34" charset="0"/>
              </a:rPr>
              <a:t>Memorandum o spolupráci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MAS Moravská cesta </a:t>
            </a:r>
            <a:r>
              <a:rPr lang="cs-CZ" sz="2000" dirty="0" smtClean="0">
                <a:latin typeface="Calibri" pitchFamily="34" charset="0"/>
              </a:rPr>
              <a:t>-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Litovelsko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, 			</a:t>
            </a:r>
            <a:r>
              <a:rPr lang="cs-CZ" sz="2000" noProof="0" dirty="0" smtClean="0">
                <a:latin typeface="Calibri" pitchFamily="34" charset="0"/>
              </a:rPr>
              <a:t>               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Olomoucko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MAS Region HANÁ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-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Kosířsko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Konicko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,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		           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severní Prostějovsko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MAS-Partnerství </a:t>
            </a: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Moštěnka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20000"/>
              <a:buFont typeface="Wingdings 2" pitchFamily="18" charset="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- jižní Přerovsko,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Holešovsko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MAS Na cestě k prosperitě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20000"/>
              <a:buFont typeface="Wingdings 2" pitchFamily="18" charset="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- jižní Prostějovsko,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Němčicko</a:t>
            </a: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MAS Prostějov venkov</a:t>
            </a:r>
          </a:p>
          <a:p>
            <a:pPr marL="342900" lvl="1" indent="-342900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  <a:defRPr/>
            </a:pPr>
            <a:r>
              <a:rPr lang="cs-CZ" sz="2400" b="1" dirty="0" smtClean="0">
                <a:latin typeface="Calibri" pitchFamily="34" charset="0"/>
              </a:rPr>
              <a:t>5 výrobců </a:t>
            </a:r>
            <a:r>
              <a:rPr lang="cs-CZ" sz="2400" dirty="0" smtClean="0">
                <a:latin typeface="Calibri" pitchFamily="34" charset="0"/>
              </a:rPr>
              <a:t>– </a:t>
            </a:r>
            <a:r>
              <a:rPr lang="cs-CZ" sz="2100" dirty="0" err="1" smtClean="0">
                <a:latin typeface="Calibri" pitchFamily="34" charset="0"/>
              </a:rPr>
              <a:t>Poštulka</a:t>
            </a:r>
            <a:r>
              <a:rPr lang="cs-CZ" sz="2100" dirty="0" smtClean="0">
                <a:latin typeface="Calibri" pitchFamily="34" charset="0"/>
              </a:rPr>
              <a:t>, Kuželová, Sýkora, 	              </a:t>
            </a:r>
            <a:r>
              <a:rPr lang="cs-CZ" sz="2100" dirty="0" err="1" smtClean="0">
                <a:latin typeface="Calibri" pitchFamily="34" charset="0"/>
              </a:rPr>
              <a:t>Giacintová</a:t>
            </a:r>
            <a:r>
              <a:rPr lang="cs-CZ" sz="2100" dirty="0" smtClean="0">
                <a:latin typeface="Calibri" pitchFamily="34" charset="0"/>
              </a:rPr>
              <a:t>, </a:t>
            </a:r>
            <a:r>
              <a:rPr lang="cs-CZ" sz="2100" dirty="0" err="1" smtClean="0">
                <a:latin typeface="Calibri" pitchFamily="34" charset="0"/>
              </a:rPr>
              <a:t>Vitoslavská</a:t>
            </a:r>
            <a:endParaRPr lang="cs-CZ" sz="2400" dirty="0" smtClean="0">
              <a:latin typeface="Calibri" pitchFamily="34" charset="0"/>
            </a:endParaRPr>
          </a:p>
          <a:p>
            <a:pPr marL="342900" lvl="1" indent="-342900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  <a:defRPr/>
            </a:pPr>
            <a:r>
              <a:rPr lang="cs-CZ" sz="2400" b="1" dirty="0" smtClean="0">
                <a:latin typeface="Calibri" pitchFamily="34" charset="0"/>
              </a:rPr>
              <a:t>2 sdružení a 2 instituce</a:t>
            </a:r>
            <a:r>
              <a:rPr lang="cs-CZ" sz="2100" dirty="0" smtClean="0">
                <a:latin typeface="Calibri" pitchFamily="34" charset="0"/>
              </a:rPr>
              <a:t> (ARZ, KS NS MAS, </a:t>
            </a:r>
            <a:br>
              <a:rPr lang="cs-CZ" sz="2100" dirty="0" smtClean="0">
                <a:latin typeface="Calibri" pitchFamily="34" charset="0"/>
              </a:rPr>
            </a:br>
            <a:r>
              <a:rPr lang="cs-CZ" sz="2100" dirty="0" smtClean="0">
                <a:latin typeface="Calibri" pitchFamily="34" charset="0"/>
              </a:rPr>
              <a:t>Olomoucký kraj, KAZV Olomouc) 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20000"/>
              <a:buFont typeface="Wingdings 2" pitchFamily="18" charset="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20000"/>
              <a:buFont typeface="Wingdings 2" pitchFamily="18" charset="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8" name="Picture 2" descr="C:\Documents and Settings\oem\Plocha\Haná regionální produkt\přílohy k Mailu na MAS-4.výzva\uzemi H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84784"/>
            <a:ext cx="4211959" cy="5373216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8833" y="0"/>
            <a:ext cx="1619671" cy="784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-1"/>
            <a:ext cx="1368152" cy="7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1929"/>
            <a:ext cx="1619671" cy="784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57247"/>
            <a:ext cx="1368152" cy="7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0160" cy="13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" name="Rectangle 8"/>
          <p:cNvSpPr>
            <a:spLocks noChangeArrowheads="1"/>
          </p:cNvSpPr>
          <p:nvPr/>
        </p:nvSpPr>
        <p:spPr bwMode="auto">
          <a:xfrm>
            <a:off x="2484438" y="1628775"/>
            <a:ext cx="4608512" cy="576263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Asociace regionálního značení</a:t>
            </a:r>
          </a:p>
        </p:txBody>
      </p:sp>
      <p:sp>
        <p:nvSpPr>
          <p:cNvPr id="208" name="Rectangle 9"/>
          <p:cNvSpPr>
            <a:spLocks noChangeArrowheads="1"/>
          </p:cNvSpPr>
          <p:nvPr/>
        </p:nvSpPr>
        <p:spPr bwMode="auto">
          <a:xfrm>
            <a:off x="2746375" y="2420938"/>
            <a:ext cx="4033838" cy="863600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itchFamily="18" charset="0"/>
              </a:rPr>
              <a:t>MAS Moravská cesta</a:t>
            </a:r>
            <a:endParaRPr kumimoji="0" lang="cs-CZ" sz="2400" b="0" i="1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itchFamily="18" charset="0"/>
              </a:rPr>
              <a:t>regionální koordinátor</a:t>
            </a:r>
          </a:p>
        </p:txBody>
      </p:sp>
      <p:sp>
        <p:nvSpPr>
          <p:cNvPr id="209" name="Line 10"/>
          <p:cNvSpPr>
            <a:spLocks noChangeShapeType="1"/>
          </p:cNvSpPr>
          <p:nvPr/>
        </p:nvSpPr>
        <p:spPr bwMode="auto">
          <a:xfrm>
            <a:off x="4859338" y="2205038"/>
            <a:ext cx="0" cy="215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0" name="Rectangle 11"/>
          <p:cNvSpPr>
            <a:spLocks noChangeArrowheads="1"/>
          </p:cNvSpPr>
          <p:nvPr/>
        </p:nvSpPr>
        <p:spPr bwMode="auto">
          <a:xfrm>
            <a:off x="539750" y="3357563"/>
            <a:ext cx="2951163" cy="50323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MAS Partnerství Moštěnka</a:t>
            </a:r>
          </a:p>
        </p:txBody>
      </p:sp>
      <p:sp>
        <p:nvSpPr>
          <p:cNvPr id="211" name="Rectangle 12"/>
          <p:cNvSpPr>
            <a:spLocks noChangeArrowheads="1"/>
          </p:cNvSpPr>
          <p:nvPr/>
        </p:nvSpPr>
        <p:spPr bwMode="auto">
          <a:xfrm>
            <a:off x="5715000" y="3357563"/>
            <a:ext cx="2951163" cy="50323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MAS Region HANÁ</a:t>
            </a:r>
          </a:p>
        </p:txBody>
      </p:sp>
      <p:sp>
        <p:nvSpPr>
          <p:cNvPr id="212" name="Rectangle 14"/>
          <p:cNvSpPr>
            <a:spLocks noChangeArrowheads="1"/>
          </p:cNvSpPr>
          <p:nvPr/>
        </p:nvSpPr>
        <p:spPr bwMode="auto">
          <a:xfrm>
            <a:off x="684213" y="4652963"/>
            <a:ext cx="1800225" cy="503237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Výrobce 1</a:t>
            </a:r>
          </a:p>
        </p:txBody>
      </p:sp>
      <p:sp>
        <p:nvSpPr>
          <p:cNvPr id="213" name="Rectangle 15"/>
          <p:cNvSpPr>
            <a:spLocks noChangeArrowheads="1"/>
          </p:cNvSpPr>
          <p:nvPr/>
        </p:nvSpPr>
        <p:spPr bwMode="auto">
          <a:xfrm>
            <a:off x="755650" y="5373688"/>
            <a:ext cx="1800225" cy="503237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Výrobce 2</a:t>
            </a:r>
          </a:p>
        </p:txBody>
      </p:sp>
      <p:sp>
        <p:nvSpPr>
          <p:cNvPr id="214" name="Rectangle 16"/>
          <p:cNvSpPr>
            <a:spLocks noChangeArrowheads="1"/>
          </p:cNvSpPr>
          <p:nvPr/>
        </p:nvSpPr>
        <p:spPr bwMode="auto">
          <a:xfrm>
            <a:off x="2916238" y="4149725"/>
            <a:ext cx="1800225" cy="503238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Výrobce 3</a:t>
            </a:r>
          </a:p>
        </p:txBody>
      </p:sp>
      <p:sp>
        <p:nvSpPr>
          <p:cNvPr id="215" name="Rectangle 17"/>
          <p:cNvSpPr>
            <a:spLocks noChangeArrowheads="1"/>
          </p:cNvSpPr>
          <p:nvPr/>
        </p:nvSpPr>
        <p:spPr bwMode="auto">
          <a:xfrm>
            <a:off x="2916238" y="5084763"/>
            <a:ext cx="1800225" cy="503237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Výrobce 4</a:t>
            </a:r>
          </a:p>
        </p:txBody>
      </p:sp>
      <p:sp>
        <p:nvSpPr>
          <p:cNvPr id="216" name="Rectangle 18"/>
          <p:cNvSpPr>
            <a:spLocks noChangeArrowheads="1"/>
          </p:cNvSpPr>
          <p:nvPr/>
        </p:nvSpPr>
        <p:spPr bwMode="auto">
          <a:xfrm>
            <a:off x="2916238" y="6021388"/>
            <a:ext cx="1800225" cy="503237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Výrobce 5</a:t>
            </a:r>
          </a:p>
        </p:txBody>
      </p:sp>
      <p:sp>
        <p:nvSpPr>
          <p:cNvPr id="217" name="Rectangle 19"/>
          <p:cNvSpPr>
            <a:spLocks noChangeArrowheads="1"/>
          </p:cNvSpPr>
          <p:nvPr/>
        </p:nvSpPr>
        <p:spPr bwMode="auto">
          <a:xfrm>
            <a:off x="5003800" y="4149725"/>
            <a:ext cx="1800225" cy="503238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Výrobce 7</a:t>
            </a:r>
          </a:p>
        </p:txBody>
      </p:sp>
      <p:sp>
        <p:nvSpPr>
          <p:cNvPr id="218" name="Rectangle 20"/>
          <p:cNvSpPr>
            <a:spLocks noChangeArrowheads="1"/>
          </p:cNvSpPr>
          <p:nvPr/>
        </p:nvSpPr>
        <p:spPr bwMode="auto">
          <a:xfrm>
            <a:off x="5003800" y="5084763"/>
            <a:ext cx="1800225" cy="503237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Výrobce 6</a:t>
            </a:r>
          </a:p>
        </p:txBody>
      </p:sp>
      <p:sp>
        <p:nvSpPr>
          <p:cNvPr id="219" name="Rectangle 21"/>
          <p:cNvSpPr>
            <a:spLocks noChangeArrowheads="1"/>
          </p:cNvSpPr>
          <p:nvPr/>
        </p:nvSpPr>
        <p:spPr bwMode="auto">
          <a:xfrm>
            <a:off x="6948488" y="5805488"/>
            <a:ext cx="1800225" cy="503237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Výrobce 8</a:t>
            </a:r>
          </a:p>
        </p:txBody>
      </p:sp>
      <p:sp>
        <p:nvSpPr>
          <p:cNvPr id="220" name="Line 22"/>
          <p:cNvSpPr>
            <a:spLocks noChangeShapeType="1"/>
          </p:cNvSpPr>
          <p:nvPr/>
        </p:nvSpPr>
        <p:spPr bwMode="auto">
          <a:xfrm flipH="1">
            <a:off x="900113" y="3860800"/>
            <a:ext cx="0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1" name="Line 23"/>
          <p:cNvSpPr>
            <a:spLocks noChangeShapeType="1"/>
          </p:cNvSpPr>
          <p:nvPr/>
        </p:nvSpPr>
        <p:spPr bwMode="auto">
          <a:xfrm flipH="1">
            <a:off x="827088" y="3789363"/>
            <a:ext cx="0" cy="172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2" name="Line 24"/>
          <p:cNvSpPr>
            <a:spLocks noChangeShapeType="1"/>
          </p:cNvSpPr>
          <p:nvPr/>
        </p:nvSpPr>
        <p:spPr bwMode="auto">
          <a:xfrm flipH="1">
            <a:off x="3635375" y="3284538"/>
            <a:ext cx="0" cy="936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3" name="Line 25"/>
          <p:cNvSpPr>
            <a:spLocks noChangeShapeType="1"/>
          </p:cNvSpPr>
          <p:nvPr/>
        </p:nvSpPr>
        <p:spPr bwMode="auto">
          <a:xfrm flipH="1">
            <a:off x="4067175" y="3284538"/>
            <a:ext cx="0" cy="1800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4" name="Line 26"/>
          <p:cNvSpPr>
            <a:spLocks noChangeShapeType="1"/>
          </p:cNvSpPr>
          <p:nvPr/>
        </p:nvSpPr>
        <p:spPr bwMode="auto">
          <a:xfrm flipH="1">
            <a:off x="4643438" y="3284538"/>
            <a:ext cx="0" cy="2808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5" name="Line 27"/>
          <p:cNvSpPr>
            <a:spLocks noChangeShapeType="1"/>
          </p:cNvSpPr>
          <p:nvPr/>
        </p:nvSpPr>
        <p:spPr bwMode="auto">
          <a:xfrm>
            <a:off x="5076825" y="3284538"/>
            <a:ext cx="0" cy="1081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6" name="Line 28"/>
          <p:cNvSpPr>
            <a:spLocks noChangeShapeType="1"/>
          </p:cNvSpPr>
          <p:nvPr/>
        </p:nvSpPr>
        <p:spPr bwMode="auto">
          <a:xfrm>
            <a:off x="8459788" y="3716338"/>
            <a:ext cx="0" cy="2160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7" name="Line 29"/>
          <p:cNvSpPr>
            <a:spLocks noChangeShapeType="1"/>
          </p:cNvSpPr>
          <p:nvPr/>
        </p:nvSpPr>
        <p:spPr bwMode="auto">
          <a:xfrm>
            <a:off x="6659563" y="3716338"/>
            <a:ext cx="0" cy="1512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8" name="Line 30"/>
          <p:cNvSpPr>
            <a:spLocks noChangeShapeType="1"/>
          </p:cNvSpPr>
          <p:nvPr/>
        </p:nvSpPr>
        <p:spPr bwMode="auto">
          <a:xfrm flipH="1" flipV="1">
            <a:off x="1187450" y="2636838"/>
            <a:ext cx="0" cy="720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9" name="Line 31"/>
          <p:cNvSpPr>
            <a:spLocks noChangeShapeType="1"/>
          </p:cNvSpPr>
          <p:nvPr/>
        </p:nvSpPr>
        <p:spPr bwMode="auto">
          <a:xfrm flipH="1">
            <a:off x="1187450" y="2636838"/>
            <a:ext cx="1512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0" name="Line 32"/>
          <p:cNvSpPr>
            <a:spLocks noChangeShapeType="1"/>
          </p:cNvSpPr>
          <p:nvPr/>
        </p:nvSpPr>
        <p:spPr bwMode="auto">
          <a:xfrm>
            <a:off x="6804025" y="2636838"/>
            <a:ext cx="10080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1" name="Line 33"/>
          <p:cNvSpPr>
            <a:spLocks noChangeShapeType="1"/>
          </p:cNvSpPr>
          <p:nvPr/>
        </p:nvSpPr>
        <p:spPr bwMode="auto">
          <a:xfrm flipV="1">
            <a:off x="7804150" y="2636838"/>
            <a:ext cx="0" cy="647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4" name="Nadpis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 Model</a:t>
            </a:r>
            <a:r>
              <a:rPr kumimoji="0" 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spolupráce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1929"/>
            <a:ext cx="1619671" cy="784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7247"/>
            <a:ext cx="1368152" cy="7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20688" y="18864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600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</a:t>
            </a:r>
            <a:r>
              <a:rPr lang="cs-CZ" sz="4000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  </a:t>
            </a:r>
            <a:r>
              <a:rPr lang="cs-CZ" sz="4300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Certifikace</a:t>
            </a:r>
            <a:endParaRPr lang="cs-CZ" sz="4300" dirty="0">
              <a:effectLst>
                <a:glow rad="101600">
                  <a:schemeClr val="tx2">
                    <a:lumMod val="5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19672" y="1844824"/>
            <a:ext cx="5616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111111"/>
                </a:solidFill>
                <a:latin typeface="Calibri" pitchFamily="34" charset="0"/>
              </a:rPr>
              <a:t>	</a:t>
            </a:r>
            <a:endParaRPr lang="cs-CZ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4701" y="3081154"/>
            <a:ext cx="2016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dirty="0">
                <a:solidFill>
                  <a:schemeClr val="tx1"/>
                </a:solidFill>
                <a:latin typeface="Calibri" pitchFamily="34" charset="0"/>
              </a:rPr>
              <a:t>VÝROBCE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419872" y="3154179"/>
            <a:ext cx="2016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solidFill>
                  <a:schemeClr val="tx1"/>
                </a:solidFill>
                <a:latin typeface="Calibri" pitchFamily="34" charset="0"/>
              </a:rPr>
              <a:t>KOORDINÁTOR</a:t>
            </a:r>
            <a:endParaRPr lang="cs-CZ" sz="2000" dirty="0">
              <a:latin typeface="Calibri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519388" y="3154179"/>
            <a:ext cx="720725" cy="341313"/>
          </a:xfrm>
          <a:prstGeom prst="rightArrow">
            <a:avLst>
              <a:gd name="adj1" fmla="val 50000"/>
              <a:gd name="adj2" fmla="val 527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2000">
              <a:latin typeface="Calibri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256213" y="3225617"/>
            <a:ext cx="720725" cy="341312"/>
          </a:xfrm>
          <a:prstGeom prst="rightArrow">
            <a:avLst>
              <a:gd name="adj1" fmla="val 50000"/>
              <a:gd name="adj2" fmla="val 527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2000">
              <a:latin typeface="Calibri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48376" y="3081154"/>
            <a:ext cx="2879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solidFill>
                  <a:schemeClr val="tx1"/>
                </a:solidFill>
                <a:latin typeface="Calibri" pitchFamily="34" charset="0"/>
              </a:rPr>
              <a:t>CERTIFIKAČNÍ                                                                                                  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KOMISE</a:t>
            </a:r>
            <a:endParaRPr lang="cs-CZ" sz="2000" dirty="0">
              <a:latin typeface="Calibri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27584" y="2564904"/>
            <a:ext cx="273630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smtClean="0">
                <a:latin typeface="Calibri" pitchFamily="34" charset="0"/>
              </a:rPr>
              <a:t>ž</a:t>
            </a:r>
            <a:r>
              <a:rPr lang="cs-CZ" sz="2000" dirty="0" smtClean="0">
                <a:latin typeface="Calibri" pitchFamily="34" charset="0"/>
              </a:rPr>
              <a:t>ádost o udělení značky</a:t>
            </a:r>
            <a:endParaRPr lang="cs-CZ" sz="2000" dirty="0">
              <a:latin typeface="Calibri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27584" y="4293096"/>
            <a:ext cx="7632700" cy="40011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certifikát </a:t>
            </a:r>
            <a:r>
              <a:rPr lang="cs-CZ" sz="2000" dirty="0">
                <a:solidFill>
                  <a:schemeClr val="tx1"/>
                </a:solidFill>
                <a:latin typeface="Calibri" pitchFamily="34" charset="0"/>
              </a:rPr>
              <a:t>platný na 2 roky a uzavření smlouvy o udělení a užívání značky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007096" y="1764571"/>
            <a:ext cx="6624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chemeClr val="tx1"/>
                </a:solidFill>
                <a:latin typeface="Calibri" pitchFamily="34" charset="0"/>
              </a:rPr>
              <a:t>      Fungování systému regionálního značení                                                  </a:t>
            </a:r>
            <a:endParaRPr lang="cs-CZ" sz="2400" b="1" dirty="0">
              <a:latin typeface="Calibri" pitchFamily="34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24"/>
            <a:ext cx="1403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0160" cy="13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Šipka doleva 30"/>
          <p:cNvSpPr/>
          <p:nvPr/>
        </p:nvSpPr>
        <p:spPr>
          <a:xfrm>
            <a:off x="5148064" y="3861048"/>
            <a:ext cx="720080" cy="268608"/>
          </a:xfrm>
          <a:prstGeom prst="leftArrow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leva 31"/>
          <p:cNvSpPr/>
          <p:nvPr/>
        </p:nvSpPr>
        <p:spPr>
          <a:xfrm>
            <a:off x="2699792" y="3861048"/>
            <a:ext cx="720080" cy="268608"/>
          </a:xfrm>
          <a:prstGeom prst="leftArrow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1929"/>
            <a:ext cx="1619671" cy="784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7247"/>
            <a:ext cx="1368152" cy="7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cs-CZ" sz="4000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	  </a:t>
            </a:r>
            <a:r>
              <a:rPr lang="cs-CZ" sz="4000" dirty="0" smtClean="0">
                <a:effectLst>
                  <a:glow rad="101600">
                    <a:schemeClr val="tx2">
                      <a:lumMod val="5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Kritéria pro výrobce</a:t>
            </a:r>
            <a:endParaRPr lang="cs-CZ" sz="4000" dirty="0"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0160" cy="13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39552" y="1916832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Kritéria pro výrobce 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000" dirty="0" smtClean="0">
                <a:latin typeface="Calibri" pitchFamily="34" charset="0"/>
              </a:rPr>
              <a:t>Místní subjekt – živnostník, firma, organizace s provozovnou ve vymezeném území Hané. 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000" dirty="0" smtClean="0">
                <a:latin typeface="Calibri" pitchFamily="34" charset="0"/>
              </a:rPr>
              <a:t>Zemědělec </a:t>
            </a:r>
            <a:r>
              <a:rPr lang="cs-CZ" sz="2000" dirty="0" smtClean="0">
                <a:latin typeface="Calibri" pitchFamily="34" charset="0"/>
              </a:rPr>
              <a:t>hospodařící na území a včelař </a:t>
            </a:r>
            <a:r>
              <a:rPr lang="cs-CZ" sz="2000" dirty="0" smtClean="0">
                <a:latin typeface="Calibri" pitchFamily="34" charset="0"/>
              </a:rPr>
              <a:t>jehož </a:t>
            </a:r>
            <a:r>
              <a:rPr lang="cs-CZ" sz="2000" dirty="0" smtClean="0">
                <a:latin typeface="Calibri" pitchFamily="34" charset="0"/>
              </a:rPr>
              <a:t>včelstva jsou umístěna ve vymezeném území Hané. </a:t>
            </a:r>
            <a:endParaRPr lang="cs-CZ" sz="2000" dirty="0" smtClean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000" dirty="0" smtClean="0">
                <a:latin typeface="Calibri" pitchFamily="34" charset="0"/>
              </a:rPr>
              <a:t>Kvalifikace </a:t>
            </a:r>
            <a:r>
              <a:rPr lang="cs-CZ" sz="2000" dirty="0" smtClean="0">
                <a:latin typeface="Calibri" pitchFamily="34" charset="0"/>
              </a:rPr>
              <a:t>pro příslušnou výrobu – platný </a:t>
            </a:r>
            <a:r>
              <a:rPr lang="cs-CZ" sz="2000" dirty="0" smtClean="0">
                <a:latin typeface="Calibri" pitchFamily="34" charset="0"/>
              </a:rPr>
              <a:t>ŽL </a:t>
            </a:r>
            <a:r>
              <a:rPr lang="cs-CZ" sz="2000" dirty="0" smtClean="0">
                <a:latin typeface="Calibri" pitchFamily="34" charset="0"/>
              </a:rPr>
              <a:t>pro danou výrobu </a:t>
            </a:r>
            <a:endParaRPr lang="cs-CZ" sz="2000" dirty="0" smtClean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000" dirty="0" smtClean="0">
                <a:latin typeface="Calibri" pitchFamily="34" charset="0"/>
              </a:rPr>
              <a:t>Bezdlužnost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r>
              <a:rPr lang="cs-CZ" sz="2000" dirty="0" smtClean="0">
                <a:latin typeface="Calibri" pitchFamily="34" charset="0"/>
              </a:rPr>
              <a:t>Zaručení standardní </a:t>
            </a:r>
            <a:r>
              <a:rPr lang="cs-CZ" sz="2000" dirty="0" smtClean="0">
                <a:latin typeface="Calibri" pitchFamily="34" charset="0"/>
              </a:rPr>
              <a:t>kvality výroby – </a:t>
            </a:r>
            <a:r>
              <a:rPr lang="cs-CZ" sz="2000" dirty="0" smtClean="0">
                <a:latin typeface="Calibri" pitchFamily="34" charset="0"/>
              </a:rPr>
              <a:t>žadatel </a:t>
            </a:r>
            <a:r>
              <a:rPr lang="cs-CZ" sz="2000" dirty="0" smtClean="0">
                <a:latin typeface="Calibri" pitchFamily="34" charset="0"/>
              </a:rPr>
              <a:t>plní zákonné předpisy a normy pro daný </a:t>
            </a:r>
            <a:r>
              <a:rPr lang="cs-CZ" sz="2000" dirty="0" smtClean="0">
                <a:latin typeface="Calibri" pitchFamily="34" charset="0"/>
              </a:rPr>
              <a:t>provoz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</a:pPr>
            <a:endParaRPr lang="cs-CZ" sz="2000" dirty="0" smtClean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cs-CZ" sz="2000" b="1" dirty="0" smtClean="0">
                <a:latin typeface="Calibri" pitchFamily="34" charset="0"/>
              </a:rPr>
              <a:t>Výrobce </a:t>
            </a:r>
            <a:r>
              <a:rPr lang="cs-CZ" sz="2000" b="1" dirty="0" smtClean="0">
                <a:latin typeface="Calibri" pitchFamily="34" charset="0"/>
              </a:rPr>
              <a:t>má povinnost značit všechny své certifikované výrobky – visačka, samolepka, začlenění loga do etikety nebo na obal výrobku.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  <a:buFontTx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20000"/>
            </a:pPr>
            <a:endParaRPr lang="cs-CZ" sz="2000" dirty="0" smtClean="0">
              <a:latin typeface="Calibri" pitchFamily="34" charset="0"/>
            </a:endParaRPr>
          </a:p>
          <a:p>
            <a:endParaRPr lang="cs-CZ" sz="2400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1929"/>
            <a:ext cx="1619671" cy="784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7247"/>
            <a:ext cx="1368152" cy="7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627</Words>
  <Application>Microsoft Office PowerPoint</Application>
  <PresentationFormat>Předvádění na obrazovce (4:3)</PresentationFormat>
  <Paragraphs>170</Paragraphs>
  <Slides>22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Mountain</vt:lpstr>
      <vt:lpstr>Snímek 1</vt:lpstr>
      <vt:lpstr>  Národní koordinátor </vt:lpstr>
      <vt:lpstr>   Území</vt:lpstr>
      <vt:lpstr>  Regionální koordinátor</vt:lpstr>
      <vt:lpstr>   Úvod</vt:lpstr>
      <vt:lpstr>   Území</vt:lpstr>
      <vt:lpstr>Snímek 7</vt:lpstr>
      <vt:lpstr>    Certifikace</vt:lpstr>
      <vt:lpstr>   Kritéria pro výrobce</vt:lpstr>
      <vt:lpstr>    Finance 2012</vt:lpstr>
      <vt:lpstr>   Aktivity – 2011</vt:lpstr>
      <vt:lpstr>   Aktivity – 2011</vt:lpstr>
      <vt:lpstr>   Aktivity – 2012</vt:lpstr>
      <vt:lpstr>   Projekty 2012</vt:lpstr>
      <vt:lpstr>Snímek 15</vt:lpstr>
      <vt:lpstr>www.regionalni-znacky.cz</vt:lpstr>
      <vt:lpstr>Snímek 17</vt:lpstr>
      <vt:lpstr>Snímek 18</vt:lpstr>
      <vt:lpstr>Snímek 19</vt:lpstr>
      <vt:lpstr>Snímek 20</vt:lpstr>
      <vt:lpstr>Snímek 21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Valued Acer Customer</dc:creator>
  <cp:lastModifiedBy>Valued Acer Customer</cp:lastModifiedBy>
  <cp:revision>20</cp:revision>
  <dcterms:created xsi:type="dcterms:W3CDTF">2012-03-01T13:58:32Z</dcterms:created>
  <dcterms:modified xsi:type="dcterms:W3CDTF">2012-05-12T05:50:18Z</dcterms:modified>
</cp:coreProperties>
</file>